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4"/>
  </p:sldMasterIdLst>
  <p:notesMasterIdLst>
    <p:notesMasterId r:id="rId11"/>
  </p:notesMasterIdLst>
  <p:handoutMasterIdLst>
    <p:handoutMasterId r:id="rId12"/>
  </p:handoutMasterIdLst>
  <p:sldIdLst>
    <p:sldId id="453" r:id="rId5"/>
    <p:sldId id="454" r:id="rId6"/>
    <p:sldId id="455" r:id="rId7"/>
    <p:sldId id="456" r:id="rId8"/>
    <p:sldId id="457" r:id="rId9"/>
    <p:sldId id="458" r:id="rId10"/>
  </p:sldIdLst>
  <p:sldSz cx="9144000" cy="5143500" type="screen16x9"/>
  <p:notesSz cx="7010400" cy="9296400"/>
  <p:defaultTextStyle>
    <a:defPPr>
      <a:defRPr lang="en-US"/>
    </a:defPPr>
    <a:lvl1pPr marL="0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538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074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612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149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7686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223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6760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6298" algn="l" defTabSz="77907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iti Chasen" initials="AC" lastIdx="13" clrIdx="0">
    <p:extLst>
      <p:ext uri="{19B8F6BF-5375-455C-9EA6-DF929625EA0E}">
        <p15:presenceInfo xmlns:p15="http://schemas.microsoft.com/office/powerpoint/2012/main" userId="S-1-5-21-488054422-984491705-4547331-539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5"/>
    <a:srgbClr val="101F3F"/>
    <a:srgbClr val="005596"/>
    <a:srgbClr val="5480C3"/>
    <a:srgbClr val="8CC503"/>
    <a:srgbClr val="08101F"/>
    <a:srgbClr val="FFFF00"/>
    <a:srgbClr val="B5BD00"/>
    <a:srgbClr val="FFCE00"/>
    <a:srgbClr val="5580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9" autoAdjust="0"/>
    <p:restoredTop sz="94713" autoAdjust="0"/>
  </p:normalViewPr>
  <p:slideViewPr>
    <p:cSldViewPr>
      <p:cViewPr varScale="1">
        <p:scale>
          <a:sx n="133" d="100"/>
          <a:sy n="133" d="100"/>
        </p:scale>
        <p:origin x="612" y="120"/>
      </p:cViewPr>
      <p:guideLst>
        <p:guide orient="horz" pos="36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652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588147-1D69-4A45-9637-27AEE925DA01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2E7EF5-421A-4282-9225-4B5520972050}">
      <dgm:prSet phldrT="[Text]" custT="1"/>
      <dgm:spPr/>
      <dgm:t>
        <a:bodyPr/>
        <a:lstStyle/>
        <a:p>
          <a:r>
            <a:rPr lang="en-US" sz="1400" dirty="0"/>
            <a:t>Natural Upgrade Path for  XP-G2 Designs</a:t>
          </a:r>
        </a:p>
      </dgm:t>
    </dgm:pt>
    <dgm:pt modelId="{81EB886C-EC79-40E0-8425-DD974F963E54}" type="parTrans" cxnId="{A1D51831-BB6C-49C4-ABCF-EF76CAF8492A}">
      <dgm:prSet/>
      <dgm:spPr/>
      <dgm:t>
        <a:bodyPr/>
        <a:lstStyle/>
        <a:p>
          <a:endParaRPr lang="en-US" sz="1600"/>
        </a:p>
      </dgm:t>
    </dgm:pt>
    <dgm:pt modelId="{D656788D-ACFC-43B2-8463-75EEF3B130B0}" type="sibTrans" cxnId="{A1D51831-BB6C-49C4-ABCF-EF76CAF8492A}">
      <dgm:prSet/>
      <dgm:spPr/>
      <dgm:t>
        <a:bodyPr/>
        <a:lstStyle/>
        <a:p>
          <a:endParaRPr lang="en-US" sz="1600"/>
        </a:p>
      </dgm:t>
    </dgm:pt>
    <dgm:pt modelId="{BD0C37A2-C8B1-4D1F-8036-65F8B3C14FAF}">
      <dgm:prSet phldrT="[Text]" custT="1"/>
      <dgm:spPr/>
      <dgm:t>
        <a:bodyPr/>
        <a:lstStyle/>
        <a:p>
          <a:r>
            <a:rPr lang="en-US" sz="1400" dirty="0"/>
            <a:t>Better Price-Performance Roadmap</a:t>
          </a:r>
        </a:p>
      </dgm:t>
    </dgm:pt>
    <dgm:pt modelId="{CDA0FBA4-8122-455D-BE60-DEC931CAD463}" type="parTrans" cxnId="{7DF0AB74-07BA-434F-9C68-84DA00854748}">
      <dgm:prSet/>
      <dgm:spPr/>
      <dgm:t>
        <a:bodyPr/>
        <a:lstStyle/>
        <a:p>
          <a:endParaRPr lang="en-US" sz="1600"/>
        </a:p>
      </dgm:t>
    </dgm:pt>
    <dgm:pt modelId="{A70E30F2-8BEB-4371-84B2-98F50B5EC2B8}" type="sibTrans" cxnId="{7DF0AB74-07BA-434F-9C68-84DA00854748}">
      <dgm:prSet/>
      <dgm:spPr/>
      <dgm:t>
        <a:bodyPr/>
        <a:lstStyle/>
        <a:p>
          <a:endParaRPr lang="en-US" sz="1600"/>
        </a:p>
      </dgm:t>
    </dgm:pt>
    <dgm:pt modelId="{A6D45CCA-3B79-407F-A75A-453BEE8511F8}">
      <dgm:prSet phldrT="[Text]" custT="1"/>
      <dgm:spPr/>
      <dgm:t>
        <a:bodyPr/>
        <a:lstStyle/>
        <a:p>
          <a:r>
            <a:rPr lang="en-US" sz="1400" dirty="0"/>
            <a:t>Better </a:t>
          </a:r>
          <a:r>
            <a:rPr lang="en-US" sz="1400" dirty="0" err="1"/>
            <a:t>Vf</a:t>
          </a:r>
          <a:r>
            <a:rPr lang="en-US" sz="1400" dirty="0"/>
            <a:t> vs. Current and Temperature than XP-G2</a:t>
          </a:r>
        </a:p>
      </dgm:t>
    </dgm:pt>
    <dgm:pt modelId="{DEADE6A6-3755-4605-AC73-AFEA3D24830E}" type="parTrans" cxnId="{94788324-3EBA-4863-BE0E-5873C3B3B2A1}">
      <dgm:prSet/>
      <dgm:spPr/>
      <dgm:t>
        <a:bodyPr/>
        <a:lstStyle/>
        <a:p>
          <a:endParaRPr lang="en-US" sz="1600"/>
        </a:p>
      </dgm:t>
    </dgm:pt>
    <dgm:pt modelId="{14D68406-83A6-4D7F-9B95-A39B54635C34}" type="sibTrans" cxnId="{94788324-3EBA-4863-BE0E-5873C3B3B2A1}">
      <dgm:prSet/>
      <dgm:spPr/>
      <dgm:t>
        <a:bodyPr/>
        <a:lstStyle/>
        <a:p>
          <a:endParaRPr lang="en-US" sz="1600"/>
        </a:p>
      </dgm:t>
    </dgm:pt>
    <dgm:pt modelId="{604C3C9C-A2F5-4036-A3DA-28FE4ADC46C7}">
      <dgm:prSet phldrT="[Text]" custT="1"/>
      <dgm:spPr/>
      <dgm:t>
        <a:bodyPr/>
        <a:lstStyle/>
        <a:p>
          <a:r>
            <a:rPr lang="en-US" sz="1400" dirty="0"/>
            <a:t>Alternative to XP-G3 &amp;   XT-E LEDs with less color separation</a:t>
          </a:r>
        </a:p>
      </dgm:t>
    </dgm:pt>
    <dgm:pt modelId="{FA98718F-74D9-4A21-938C-F69BC0405962}" type="parTrans" cxnId="{38D4A5A8-D0D0-4DD8-B6A8-30A50C54E2E7}">
      <dgm:prSet/>
      <dgm:spPr/>
      <dgm:t>
        <a:bodyPr/>
        <a:lstStyle/>
        <a:p>
          <a:endParaRPr lang="en-US"/>
        </a:p>
      </dgm:t>
    </dgm:pt>
    <dgm:pt modelId="{A6D9C4E1-220F-4491-9F8D-B725DC8A2DB2}" type="sibTrans" cxnId="{38D4A5A8-D0D0-4DD8-B6A8-30A50C54E2E7}">
      <dgm:prSet/>
      <dgm:spPr/>
      <dgm:t>
        <a:bodyPr/>
        <a:lstStyle/>
        <a:p>
          <a:endParaRPr lang="en-US"/>
        </a:p>
      </dgm:t>
    </dgm:pt>
    <dgm:pt modelId="{ED4BD62F-8253-43A4-9D77-B6DE49299C42}">
      <dgm:prSet phldrT="[Text]" custT="1"/>
      <dgm:spPr/>
      <dgm:t>
        <a:bodyPr/>
        <a:lstStyle/>
        <a:p>
          <a:r>
            <a:rPr lang="en-US" sz="1400"/>
            <a:t>Leveraging Dmax chip technology</a:t>
          </a:r>
        </a:p>
      </dgm:t>
    </dgm:pt>
    <dgm:pt modelId="{058CEFAD-C9BD-45FC-B0F4-ECD9D8AF4BC1}" type="parTrans" cxnId="{CC5100C4-5CFB-443D-81F6-830C0353CEE1}">
      <dgm:prSet/>
      <dgm:spPr/>
      <dgm:t>
        <a:bodyPr/>
        <a:lstStyle/>
        <a:p>
          <a:endParaRPr lang="en-US"/>
        </a:p>
      </dgm:t>
    </dgm:pt>
    <dgm:pt modelId="{2A5C6505-9517-4A58-8493-F3A8BC7EE5CB}" type="sibTrans" cxnId="{CC5100C4-5CFB-443D-81F6-830C0353CEE1}">
      <dgm:prSet/>
      <dgm:spPr/>
      <dgm:t>
        <a:bodyPr/>
        <a:lstStyle/>
        <a:p>
          <a:endParaRPr lang="en-US"/>
        </a:p>
      </dgm:t>
    </dgm:pt>
    <dgm:pt modelId="{C992F9DC-968F-430F-87CA-E670E1D433E7}">
      <dgm:prSet phldrT="[Text]" custT="1"/>
      <dgm:spPr/>
      <dgm:t>
        <a:bodyPr/>
        <a:lstStyle/>
        <a:p>
          <a:r>
            <a:rPr lang="en-US" sz="1400" dirty="0"/>
            <a:t>Optically and mechanically compatible in most systems</a:t>
          </a:r>
        </a:p>
      </dgm:t>
    </dgm:pt>
    <dgm:pt modelId="{B9BA2897-D339-4C66-A5BC-EBBDEF930E75}" type="parTrans" cxnId="{DBC58DCC-136E-42C0-9EFD-F1E79D608A9D}">
      <dgm:prSet/>
      <dgm:spPr/>
      <dgm:t>
        <a:bodyPr/>
        <a:lstStyle/>
        <a:p>
          <a:endParaRPr lang="en-US"/>
        </a:p>
      </dgm:t>
    </dgm:pt>
    <dgm:pt modelId="{B8FDC12F-2267-44AC-92A9-7F29647D7D06}" type="sibTrans" cxnId="{DBC58DCC-136E-42C0-9EFD-F1E79D608A9D}">
      <dgm:prSet/>
      <dgm:spPr/>
      <dgm:t>
        <a:bodyPr/>
        <a:lstStyle/>
        <a:p>
          <a:endParaRPr lang="en-US"/>
        </a:p>
      </dgm:t>
    </dgm:pt>
    <dgm:pt modelId="{598DCBEF-1090-499E-B3FE-1FE9CFE3F4FC}">
      <dgm:prSet phldrT="[Text]" custT="1"/>
      <dgm:spPr/>
      <dgm:t>
        <a:bodyPr/>
        <a:lstStyle/>
        <a:p>
          <a:r>
            <a:rPr lang="en-US" sz="1400" dirty="0"/>
            <a:t>Similar flux as XP-G2</a:t>
          </a:r>
        </a:p>
      </dgm:t>
    </dgm:pt>
    <dgm:pt modelId="{492E1B2C-CDBE-4EC8-8A05-5D01FC74C053}" type="parTrans" cxnId="{6481E540-04EA-4F9B-83B4-7D6787EEE5D7}">
      <dgm:prSet/>
      <dgm:spPr/>
      <dgm:t>
        <a:bodyPr/>
        <a:lstStyle/>
        <a:p>
          <a:endParaRPr lang="en-US"/>
        </a:p>
      </dgm:t>
    </dgm:pt>
    <dgm:pt modelId="{DA44BF92-89BF-48F8-8CB5-74C7944A2B70}" type="sibTrans" cxnId="{6481E540-04EA-4F9B-83B4-7D6787EEE5D7}">
      <dgm:prSet/>
      <dgm:spPr/>
      <dgm:t>
        <a:bodyPr/>
        <a:lstStyle/>
        <a:p>
          <a:endParaRPr lang="en-US"/>
        </a:p>
      </dgm:t>
    </dgm:pt>
    <dgm:pt modelId="{F6A060EF-0C57-40F0-A9C7-2B6D8A4FBC59}" type="pres">
      <dgm:prSet presAssocID="{1D588147-1D69-4A45-9637-27AEE925DA01}" presName="Name0" presStyleCnt="0">
        <dgm:presLayoutVars>
          <dgm:dir/>
          <dgm:animLvl val="lvl"/>
          <dgm:resizeHandles val="exact"/>
        </dgm:presLayoutVars>
      </dgm:prSet>
      <dgm:spPr/>
    </dgm:pt>
    <dgm:pt modelId="{7F96CF1B-D7B7-4B47-B3DA-F6A79E68365D}" type="pres">
      <dgm:prSet presAssocID="{DF2E7EF5-421A-4282-9225-4B5520972050}" presName="composite" presStyleCnt="0"/>
      <dgm:spPr/>
    </dgm:pt>
    <dgm:pt modelId="{D8848275-945E-4FF9-B9E0-D9071B409FF4}" type="pres">
      <dgm:prSet presAssocID="{DF2E7EF5-421A-4282-9225-4B552097205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5E20740-CDD4-4B86-AF16-67E9F8BD93A6}" type="pres">
      <dgm:prSet presAssocID="{DF2E7EF5-421A-4282-9225-4B5520972050}" presName="desTx" presStyleLbl="alignAccFollowNode1" presStyleIdx="0" presStyleCnt="2">
        <dgm:presLayoutVars>
          <dgm:bulletEnabled val="1"/>
        </dgm:presLayoutVars>
      </dgm:prSet>
      <dgm:spPr/>
    </dgm:pt>
    <dgm:pt modelId="{4EC39060-AFC9-47B7-AAA1-FCDE4B41B008}" type="pres">
      <dgm:prSet presAssocID="{D656788D-ACFC-43B2-8463-75EEF3B130B0}" presName="space" presStyleCnt="0"/>
      <dgm:spPr/>
    </dgm:pt>
    <dgm:pt modelId="{71A5956F-5C13-4E5A-88DF-C8BFC086E4DC}" type="pres">
      <dgm:prSet presAssocID="{ED4BD62F-8253-43A4-9D77-B6DE49299C42}" presName="composite" presStyleCnt="0"/>
      <dgm:spPr/>
    </dgm:pt>
    <dgm:pt modelId="{B57ECF50-DC9D-483E-97E5-6849BCFC96B7}" type="pres">
      <dgm:prSet presAssocID="{ED4BD62F-8253-43A4-9D77-B6DE49299C4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841E559-E10C-45C9-A0EA-21C1D659CE73}" type="pres">
      <dgm:prSet presAssocID="{ED4BD62F-8253-43A4-9D77-B6DE49299C4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D21C801-79A7-4EAA-AE93-C0E694C702CC}" type="presOf" srcId="{ED4BD62F-8253-43A4-9D77-B6DE49299C42}" destId="{B57ECF50-DC9D-483E-97E5-6849BCFC96B7}" srcOrd="0" destOrd="0" presId="urn:microsoft.com/office/officeart/2005/8/layout/hList1"/>
    <dgm:cxn modelId="{AB1D9806-B76E-46ED-84C3-BF1E795864E3}" type="presOf" srcId="{604C3C9C-A2F5-4036-A3DA-28FE4ADC46C7}" destId="{65E20740-CDD4-4B86-AF16-67E9F8BD93A6}" srcOrd="0" destOrd="0" presId="urn:microsoft.com/office/officeart/2005/8/layout/hList1"/>
    <dgm:cxn modelId="{94788324-3EBA-4863-BE0E-5873C3B3B2A1}" srcId="{ED4BD62F-8253-43A4-9D77-B6DE49299C42}" destId="{A6D45CCA-3B79-407F-A75A-453BEE8511F8}" srcOrd="0" destOrd="0" parTransId="{DEADE6A6-3755-4605-AC73-AFEA3D24830E}" sibTransId="{14D68406-83A6-4D7F-9B95-A39B54635C34}"/>
    <dgm:cxn modelId="{A1D51831-BB6C-49C4-ABCF-EF76CAF8492A}" srcId="{1D588147-1D69-4A45-9637-27AEE925DA01}" destId="{DF2E7EF5-421A-4282-9225-4B5520972050}" srcOrd="0" destOrd="0" parTransId="{81EB886C-EC79-40E0-8425-DD974F963E54}" sibTransId="{D656788D-ACFC-43B2-8463-75EEF3B130B0}"/>
    <dgm:cxn modelId="{E6212D31-CB86-4DE8-AC6E-0EECE1B2807C}" type="presOf" srcId="{1D588147-1D69-4A45-9637-27AEE925DA01}" destId="{F6A060EF-0C57-40F0-A9C7-2B6D8A4FBC59}" srcOrd="0" destOrd="0" presId="urn:microsoft.com/office/officeart/2005/8/layout/hList1"/>
    <dgm:cxn modelId="{4655A632-FB64-4EF0-8753-88E65C113344}" type="presOf" srcId="{DF2E7EF5-421A-4282-9225-4B5520972050}" destId="{D8848275-945E-4FF9-B9E0-D9071B409FF4}" srcOrd="0" destOrd="0" presId="urn:microsoft.com/office/officeart/2005/8/layout/hList1"/>
    <dgm:cxn modelId="{6481E540-04EA-4F9B-83B4-7D6787EEE5D7}" srcId="{DF2E7EF5-421A-4282-9225-4B5520972050}" destId="{598DCBEF-1090-499E-B3FE-1FE9CFE3F4FC}" srcOrd="1" destOrd="0" parTransId="{492E1B2C-CDBE-4EC8-8A05-5D01FC74C053}" sibTransId="{DA44BF92-89BF-48F8-8CB5-74C7944A2B70}"/>
    <dgm:cxn modelId="{E6B64B70-21FA-4179-9584-A2A0CE0658E2}" type="presOf" srcId="{C992F9DC-968F-430F-87CA-E670E1D433E7}" destId="{65E20740-CDD4-4B86-AF16-67E9F8BD93A6}" srcOrd="0" destOrd="2" presId="urn:microsoft.com/office/officeart/2005/8/layout/hList1"/>
    <dgm:cxn modelId="{7DF0AB74-07BA-434F-9C68-84DA00854748}" srcId="{ED4BD62F-8253-43A4-9D77-B6DE49299C42}" destId="{BD0C37A2-C8B1-4D1F-8036-65F8B3C14FAF}" srcOrd="1" destOrd="0" parTransId="{CDA0FBA4-8122-455D-BE60-DEC931CAD463}" sibTransId="{A70E30F2-8BEB-4371-84B2-98F50B5EC2B8}"/>
    <dgm:cxn modelId="{12814E92-140E-4BBA-B603-C877E7F69F5B}" type="presOf" srcId="{BD0C37A2-C8B1-4D1F-8036-65F8B3C14FAF}" destId="{C841E559-E10C-45C9-A0EA-21C1D659CE73}" srcOrd="0" destOrd="1" presId="urn:microsoft.com/office/officeart/2005/8/layout/hList1"/>
    <dgm:cxn modelId="{38D4A5A8-D0D0-4DD8-B6A8-30A50C54E2E7}" srcId="{DF2E7EF5-421A-4282-9225-4B5520972050}" destId="{604C3C9C-A2F5-4036-A3DA-28FE4ADC46C7}" srcOrd="0" destOrd="0" parTransId="{FA98718F-74D9-4A21-938C-F69BC0405962}" sibTransId="{A6D9C4E1-220F-4491-9F8D-B725DC8A2DB2}"/>
    <dgm:cxn modelId="{CC5100C4-5CFB-443D-81F6-830C0353CEE1}" srcId="{1D588147-1D69-4A45-9637-27AEE925DA01}" destId="{ED4BD62F-8253-43A4-9D77-B6DE49299C42}" srcOrd="1" destOrd="0" parTransId="{058CEFAD-C9BD-45FC-B0F4-ECD9D8AF4BC1}" sibTransId="{2A5C6505-9517-4A58-8493-F3A8BC7EE5CB}"/>
    <dgm:cxn modelId="{468E89CB-3FFE-48D3-8D20-FB53D65C8597}" type="presOf" srcId="{598DCBEF-1090-499E-B3FE-1FE9CFE3F4FC}" destId="{65E20740-CDD4-4B86-AF16-67E9F8BD93A6}" srcOrd="0" destOrd="1" presId="urn:microsoft.com/office/officeart/2005/8/layout/hList1"/>
    <dgm:cxn modelId="{DBC58DCC-136E-42C0-9EFD-F1E79D608A9D}" srcId="{DF2E7EF5-421A-4282-9225-4B5520972050}" destId="{C992F9DC-968F-430F-87CA-E670E1D433E7}" srcOrd="2" destOrd="0" parTransId="{B9BA2897-D339-4C66-A5BC-EBBDEF930E75}" sibTransId="{B8FDC12F-2267-44AC-92A9-7F29647D7D06}"/>
    <dgm:cxn modelId="{CECFEEE2-1A69-4A36-8AC2-51B1B82B97EC}" type="presOf" srcId="{A6D45CCA-3B79-407F-A75A-453BEE8511F8}" destId="{C841E559-E10C-45C9-A0EA-21C1D659CE73}" srcOrd="0" destOrd="0" presId="urn:microsoft.com/office/officeart/2005/8/layout/hList1"/>
    <dgm:cxn modelId="{1A131C9F-C8EE-4DB0-A35A-16C1EEDD5586}" type="presParOf" srcId="{F6A060EF-0C57-40F0-A9C7-2B6D8A4FBC59}" destId="{7F96CF1B-D7B7-4B47-B3DA-F6A79E68365D}" srcOrd="0" destOrd="0" presId="urn:microsoft.com/office/officeart/2005/8/layout/hList1"/>
    <dgm:cxn modelId="{E3D07E0B-01FB-46F5-9438-7C7D6AD3E302}" type="presParOf" srcId="{7F96CF1B-D7B7-4B47-B3DA-F6A79E68365D}" destId="{D8848275-945E-4FF9-B9E0-D9071B409FF4}" srcOrd="0" destOrd="0" presId="urn:microsoft.com/office/officeart/2005/8/layout/hList1"/>
    <dgm:cxn modelId="{35CC0E83-6BCB-40A7-94E6-222AAD8DCCAD}" type="presParOf" srcId="{7F96CF1B-D7B7-4B47-B3DA-F6A79E68365D}" destId="{65E20740-CDD4-4B86-AF16-67E9F8BD93A6}" srcOrd="1" destOrd="0" presId="urn:microsoft.com/office/officeart/2005/8/layout/hList1"/>
    <dgm:cxn modelId="{45CC8966-7DD7-459A-881B-A98894617D40}" type="presParOf" srcId="{F6A060EF-0C57-40F0-A9C7-2B6D8A4FBC59}" destId="{4EC39060-AFC9-47B7-AAA1-FCDE4B41B008}" srcOrd="1" destOrd="0" presId="urn:microsoft.com/office/officeart/2005/8/layout/hList1"/>
    <dgm:cxn modelId="{22116AA3-4842-4E80-835A-67BFD018D75D}" type="presParOf" srcId="{F6A060EF-0C57-40F0-A9C7-2B6D8A4FBC59}" destId="{71A5956F-5C13-4E5A-88DF-C8BFC086E4DC}" srcOrd="2" destOrd="0" presId="urn:microsoft.com/office/officeart/2005/8/layout/hList1"/>
    <dgm:cxn modelId="{ACA478BD-0668-436B-AAA3-C2228A19CC0B}" type="presParOf" srcId="{71A5956F-5C13-4E5A-88DF-C8BFC086E4DC}" destId="{B57ECF50-DC9D-483E-97E5-6849BCFC96B7}" srcOrd="0" destOrd="0" presId="urn:microsoft.com/office/officeart/2005/8/layout/hList1"/>
    <dgm:cxn modelId="{E55AEFA6-EFCB-425E-B76C-32BB50291F8E}" type="presParOf" srcId="{71A5956F-5C13-4E5A-88DF-C8BFC086E4DC}" destId="{C841E559-E10C-45C9-A0EA-21C1D659CE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48275-945E-4FF9-B9E0-D9071B409FF4}">
      <dsp:nvSpPr>
        <dsp:cNvPr id="0" name=""/>
        <dsp:cNvSpPr/>
      </dsp:nvSpPr>
      <dsp:spPr>
        <a:xfrm>
          <a:off x="25" y="11336"/>
          <a:ext cx="2477973" cy="748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Natural Upgrade Path for  XP-G2 Designs</a:t>
          </a:r>
        </a:p>
      </dsp:txBody>
      <dsp:txXfrm>
        <a:off x="25" y="11336"/>
        <a:ext cx="2477973" cy="748800"/>
      </dsp:txXfrm>
    </dsp:sp>
    <dsp:sp modelId="{65E20740-CDD4-4B86-AF16-67E9F8BD93A6}">
      <dsp:nvSpPr>
        <dsp:cNvPr id="0" name=""/>
        <dsp:cNvSpPr/>
      </dsp:nvSpPr>
      <dsp:spPr>
        <a:xfrm>
          <a:off x="25" y="760137"/>
          <a:ext cx="2477973" cy="13560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Alternative to XP-G3 &amp;   XT-E LEDs with less color separation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Similar flux as XP-G2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Optically and mechanically compatible in most systems</a:t>
          </a:r>
        </a:p>
      </dsp:txBody>
      <dsp:txXfrm>
        <a:off x="25" y="760137"/>
        <a:ext cx="2477973" cy="1356030"/>
      </dsp:txXfrm>
    </dsp:sp>
    <dsp:sp modelId="{B57ECF50-DC9D-483E-97E5-6849BCFC96B7}">
      <dsp:nvSpPr>
        <dsp:cNvPr id="0" name=""/>
        <dsp:cNvSpPr/>
      </dsp:nvSpPr>
      <dsp:spPr>
        <a:xfrm>
          <a:off x="2824915" y="11336"/>
          <a:ext cx="2477973" cy="748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Leveraging Dmax chip technology</a:t>
          </a:r>
        </a:p>
      </dsp:txBody>
      <dsp:txXfrm>
        <a:off x="2824915" y="11336"/>
        <a:ext cx="2477973" cy="748800"/>
      </dsp:txXfrm>
    </dsp:sp>
    <dsp:sp modelId="{C841E559-E10C-45C9-A0EA-21C1D659CE73}">
      <dsp:nvSpPr>
        <dsp:cNvPr id="0" name=""/>
        <dsp:cNvSpPr/>
      </dsp:nvSpPr>
      <dsp:spPr>
        <a:xfrm>
          <a:off x="2824915" y="760137"/>
          <a:ext cx="2477973" cy="13560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Better </a:t>
          </a:r>
          <a:r>
            <a:rPr lang="en-US" sz="1400" kern="1200" dirty="0" err="1"/>
            <a:t>Vf</a:t>
          </a:r>
          <a:r>
            <a:rPr lang="en-US" sz="1400" kern="1200" dirty="0"/>
            <a:t> vs. Current and Temperature than XP-G2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Better Price-Performance Roadmap</a:t>
          </a:r>
        </a:p>
      </dsp:txBody>
      <dsp:txXfrm>
        <a:off x="2824915" y="760137"/>
        <a:ext cx="2477973" cy="1356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57B78B-0C5F-4424-9626-96067E7046DF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4B3812-7E8A-40E2-A812-262EBC9B79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52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0BD5B13-04FC-4EB8-B650-88C6695F81DE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CE125D-C6EC-4A34-A2C4-EF19D6C237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19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9538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9074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8612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8149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7686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223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6760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6298" algn="l" defTabSz="77907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9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3FDE9D-1B1B-4BD0-B8F6-6187E5FB3D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42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15FBE-CD88-49C9-AE11-6C356237D3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3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/Cop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A35406DD-D3B4-415F-BB1D-7B627EB02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799" y="1885950"/>
            <a:ext cx="4177435" cy="88723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700" b="0" i="0" baseline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This is the title text second line goes here</a:t>
            </a:r>
          </a:p>
        </p:txBody>
      </p:sp>
      <p:sp>
        <p:nvSpPr>
          <p:cNvPr id="12" name="Text Placeholder 23">
            <a:extLst>
              <a:ext uri="{FF2B5EF4-FFF2-40B4-BE49-F238E27FC236}">
                <a16:creationId xmlns:a16="http://schemas.microsoft.com/office/drawing/2014/main" id="{6C4A70E4-EAE3-4440-9C70-A7D49AC0FE4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799" y="2848610"/>
            <a:ext cx="4177435" cy="53696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>
                <a:solidFill>
                  <a:srgbClr val="75787B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Name / Date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FA5738-C674-4646-BE67-1C342C24F808}"/>
              </a:ext>
            </a:extLst>
          </p:cNvPr>
          <p:cNvSpPr/>
          <p:nvPr/>
        </p:nvSpPr>
        <p:spPr>
          <a:xfrm>
            <a:off x="0" y="-1"/>
            <a:ext cx="1828800" cy="167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0" y="0"/>
            <a:ext cx="1673352" cy="1673352"/>
            <a:chOff x="3894138" y="1890713"/>
            <a:chExt cx="1052512" cy="1052512"/>
          </a:xfrm>
        </p:grpSpPr>
        <p:sp>
          <p:nvSpPr>
            <p:cNvPr id="92" name="Freeform 5"/>
            <p:cNvSpPr>
              <a:spLocks/>
            </p:cNvSpPr>
            <p:nvPr userDrawn="1"/>
          </p:nvSpPr>
          <p:spPr bwMode="auto">
            <a:xfrm>
              <a:off x="3894138" y="2384425"/>
              <a:ext cx="558800" cy="558800"/>
            </a:xfrm>
            <a:custGeom>
              <a:avLst/>
              <a:gdLst>
                <a:gd name="T0" fmla="*/ 352 w 352"/>
                <a:gd name="T1" fmla="*/ 0 h 352"/>
                <a:gd name="T2" fmla="*/ 0 w 352"/>
                <a:gd name="T3" fmla="*/ 352 h 352"/>
                <a:gd name="T4" fmla="*/ 0 w 352"/>
                <a:gd name="T5" fmla="*/ 0 h 352"/>
                <a:gd name="T6" fmla="*/ 352 w 352"/>
                <a:gd name="T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2" h="352">
                  <a:moveTo>
                    <a:pt x="352" y="0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352" y="0"/>
                  </a:lnTo>
                  <a:close/>
                </a:path>
              </a:pathLst>
            </a:custGeom>
            <a:solidFill>
              <a:srgbClr val="00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"/>
            <p:cNvSpPr>
              <a:spLocks/>
            </p:cNvSpPr>
            <p:nvPr userDrawn="1"/>
          </p:nvSpPr>
          <p:spPr bwMode="auto">
            <a:xfrm>
              <a:off x="3894138" y="1890713"/>
              <a:ext cx="1052512" cy="204787"/>
            </a:xfrm>
            <a:custGeom>
              <a:avLst/>
              <a:gdLst>
                <a:gd name="T0" fmla="*/ 0 w 663"/>
                <a:gd name="T1" fmla="*/ 0 h 129"/>
                <a:gd name="T2" fmla="*/ 0 w 663"/>
                <a:gd name="T3" fmla="*/ 129 h 129"/>
                <a:gd name="T4" fmla="*/ 534 w 663"/>
                <a:gd name="T5" fmla="*/ 129 h 129"/>
                <a:gd name="T6" fmla="*/ 663 w 663"/>
                <a:gd name="T7" fmla="*/ 0 h 129"/>
                <a:gd name="T8" fmla="*/ 0 w 6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3" h="129">
                  <a:moveTo>
                    <a:pt x="0" y="0"/>
                  </a:moveTo>
                  <a:lnTo>
                    <a:pt x="0" y="129"/>
                  </a:lnTo>
                  <a:lnTo>
                    <a:pt x="534" y="129"/>
                  </a:lnTo>
                  <a:lnTo>
                    <a:pt x="6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" name="Freeform 59"/>
          <p:cNvSpPr>
            <a:spLocks/>
          </p:cNvSpPr>
          <p:nvPr/>
        </p:nvSpPr>
        <p:spPr bwMode="auto">
          <a:xfrm>
            <a:off x="5133975" y="1519238"/>
            <a:ext cx="2249488" cy="1408112"/>
          </a:xfrm>
          <a:custGeom>
            <a:avLst/>
            <a:gdLst>
              <a:gd name="T0" fmla="*/ 0 w 1417"/>
              <a:gd name="T1" fmla="*/ 0 h 887"/>
              <a:gd name="T2" fmla="*/ 424 w 1417"/>
              <a:gd name="T3" fmla="*/ 887 h 887"/>
              <a:gd name="T4" fmla="*/ 835 w 1417"/>
              <a:gd name="T5" fmla="*/ 887 h 887"/>
              <a:gd name="T6" fmla="*/ 747 w 1417"/>
              <a:gd name="T7" fmla="*/ 695 h 887"/>
              <a:gd name="T8" fmla="*/ 1381 w 1417"/>
              <a:gd name="T9" fmla="*/ 887 h 887"/>
              <a:gd name="T10" fmla="*/ 1417 w 1417"/>
              <a:gd name="T11" fmla="*/ 887 h 887"/>
              <a:gd name="T12" fmla="*/ 1417 w 1417"/>
              <a:gd name="T13" fmla="*/ 663 h 887"/>
              <a:gd name="T14" fmla="*/ 0 w 1417"/>
              <a:gd name="T15" fmla="*/ 0 h 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7" h="887">
                <a:moveTo>
                  <a:pt x="0" y="0"/>
                </a:moveTo>
                <a:lnTo>
                  <a:pt x="424" y="887"/>
                </a:lnTo>
                <a:lnTo>
                  <a:pt x="835" y="887"/>
                </a:lnTo>
                <a:lnTo>
                  <a:pt x="747" y="695"/>
                </a:lnTo>
                <a:lnTo>
                  <a:pt x="1381" y="887"/>
                </a:lnTo>
                <a:lnTo>
                  <a:pt x="1417" y="887"/>
                </a:lnTo>
                <a:lnTo>
                  <a:pt x="1417" y="663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8" name="Group 107"/>
          <p:cNvGrpSpPr/>
          <p:nvPr/>
        </p:nvGrpSpPr>
        <p:grpSpPr>
          <a:xfrm>
            <a:off x="6894512" y="3735388"/>
            <a:ext cx="2249488" cy="1408112"/>
            <a:chOff x="5133975" y="1519238"/>
            <a:chExt cx="2249488" cy="1408112"/>
          </a:xfrm>
          <a:solidFill>
            <a:srgbClr val="422A88"/>
          </a:solidFill>
        </p:grpSpPr>
        <p:sp>
          <p:nvSpPr>
            <p:cNvPr id="109" name="Freeform 58"/>
            <p:cNvSpPr>
              <a:spLocks/>
            </p:cNvSpPr>
            <p:nvPr userDrawn="1"/>
          </p:nvSpPr>
          <p:spPr bwMode="auto">
            <a:xfrm>
              <a:off x="5133975" y="1519238"/>
              <a:ext cx="2249488" cy="1408112"/>
            </a:xfrm>
            <a:custGeom>
              <a:avLst/>
              <a:gdLst>
                <a:gd name="T0" fmla="*/ 0 w 1417"/>
                <a:gd name="T1" fmla="*/ 0 h 887"/>
                <a:gd name="T2" fmla="*/ 424 w 1417"/>
                <a:gd name="T3" fmla="*/ 887 h 887"/>
                <a:gd name="T4" fmla="*/ 835 w 1417"/>
                <a:gd name="T5" fmla="*/ 887 h 887"/>
                <a:gd name="T6" fmla="*/ 747 w 1417"/>
                <a:gd name="T7" fmla="*/ 695 h 887"/>
                <a:gd name="T8" fmla="*/ 1381 w 1417"/>
                <a:gd name="T9" fmla="*/ 887 h 887"/>
                <a:gd name="T10" fmla="*/ 1417 w 1417"/>
                <a:gd name="T11" fmla="*/ 887 h 887"/>
                <a:gd name="T12" fmla="*/ 1417 w 1417"/>
                <a:gd name="T13" fmla="*/ 663 h 887"/>
                <a:gd name="T14" fmla="*/ 0 w 1417"/>
                <a:gd name="T15" fmla="*/ 0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17" h="887">
                  <a:moveTo>
                    <a:pt x="0" y="0"/>
                  </a:moveTo>
                  <a:lnTo>
                    <a:pt x="424" y="887"/>
                  </a:lnTo>
                  <a:lnTo>
                    <a:pt x="835" y="887"/>
                  </a:lnTo>
                  <a:lnTo>
                    <a:pt x="747" y="695"/>
                  </a:lnTo>
                  <a:lnTo>
                    <a:pt x="1381" y="887"/>
                  </a:lnTo>
                  <a:lnTo>
                    <a:pt x="1417" y="887"/>
                  </a:lnTo>
                  <a:lnTo>
                    <a:pt x="1417" y="6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60"/>
            <p:cNvSpPr>
              <a:spLocks/>
            </p:cNvSpPr>
            <p:nvPr userDrawn="1"/>
          </p:nvSpPr>
          <p:spPr bwMode="auto">
            <a:xfrm>
              <a:off x="6535738" y="1519238"/>
              <a:ext cx="847725" cy="858837"/>
            </a:xfrm>
            <a:custGeom>
              <a:avLst/>
              <a:gdLst>
                <a:gd name="T0" fmla="*/ 0 w 534"/>
                <a:gd name="T1" fmla="*/ 0 h 541"/>
                <a:gd name="T2" fmla="*/ 179 w 534"/>
                <a:gd name="T3" fmla="*/ 378 h 541"/>
                <a:gd name="T4" fmla="*/ 534 w 534"/>
                <a:gd name="T5" fmla="*/ 541 h 541"/>
                <a:gd name="T6" fmla="*/ 534 w 534"/>
                <a:gd name="T7" fmla="*/ 412 h 541"/>
                <a:gd name="T8" fmla="*/ 0 w 534"/>
                <a:gd name="T9" fmla="*/ 0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4" h="541">
                  <a:moveTo>
                    <a:pt x="0" y="0"/>
                  </a:moveTo>
                  <a:lnTo>
                    <a:pt x="179" y="378"/>
                  </a:lnTo>
                  <a:lnTo>
                    <a:pt x="534" y="541"/>
                  </a:lnTo>
                  <a:lnTo>
                    <a:pt x="534" y="41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61"/>
            <p:cNvSpPr>
              <a:spLocks/>
            </p:cNvSpPr>
            <p:nvPr userDrawn="1"/>
          </p:nvSpPr>
          <p:spPr bwMode="auto">
            <a:xfrm>
              <a:off x="6535738" y="1519238"/>
              <a:ext cx="847725" cy="858837"/>
            </a:xfrm>
            <a:custGeom>
              <a:avLst/>
              <a:gdLst>
                <a:gd name="T0" fmla="*/ 0 w 534"/>
                <a:gd name="T1" fmla="*/ 0 h 541"/>
                <a:gd name="T2" fmla="*/ 179 w 534"/>
                <a:gd name="T3" fmla="*/ 378 h 541"/>
                <a:gd name="T4" fmla="*/ 534 w 534"/>
                <a:gd name="T5" fmla="*/ 541 h 541"/>
                <a:gd name="T6" fmla="*/ 534 w 534"/>
                <a:gd name="T7" fmla="*/ 412 h 541"/>
                <a:gd name="T8" fmla="*/ 0 w 534"/>
                <a:gd name="T9" fmla="*/ 0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4" h="541">
                  <a:moveTo>
                    <a:pt x="0" y="0"/>
                  </a:moveTo>
                  <a:lnTo>
                    <a:pt x="179" y="378"/>
                  </a:lnTo>
                  <a:lnTo>
                    <a:pt x="534" y="541"/>
                  </a:lnTo>
                  <a:lnTo>
                    <a:pt x="534" y="41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7" t="29496" r="9813" b="27940"/>
          <a:stretch/>
        </p:blipFill>
        <p:spPr>
          <a:xfrm>
            <a:off x="5640975" y="536730"/>
            <a:ext cx="3056266" cy="555567"/>
          </a:xfrm>
          <a:prstGeom prst="rect">
            <a:avLst/>
          </a:prstGeom>
        </p:spPr>
      </p:pic>
      <p:sp>
        <p:nvSpPr>
          <p:cNvPr id="18" name="TextBox 17">
            <a:extLst/>
          </p:cNvPr>
          <p:cNvSpPr txBox="1"/>
          <p:nvPr/>
        </p:nvSpPr>
        <p:spPr>
          <a:xfrm>
            <a:off x="1581150" y="4870941"/>
            <a:ext cx="5981700" cy="169243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ctr"/>
            <a:r>
              <a:rPr lang="en-US" sz="500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© 2019 Cree, Inc. All rights reserved. Cree®, the Cree logo, Wolfspeed®, and the Wolfspeed logo are registered trademarks of Cree, Inc.</a:t>
            </a:r>
            <a:endParaRPr lang="en-US" sz="100" dirty="0">
              <a:solidFill>
                <a:schemeClr val="accent1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22902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  <p:extLst mod="1">
    <p:ext uri="{DCECCB84-F9BA-43D5-87BE-67443E8EF086}">
      <p15:sldGuideLst xmlns:p15="http://schemas.microsoft.com/office/powerpoint/2012/main">
        <p15:guide id="1" orient="horz" pos="372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_Op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7" t="29496" r="9813" b="27940"/>
          <a:stretch/>
        </p:blipFill>
        <p:spPr>
          <a:xfrm>
            <a:off x="2744873" y="2239616"/>
            <a:ext cx="3654254" cy="66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864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_Op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134" y="1219787"/>
            <a:ext cx="4961732" cy="231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40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3E1023-9FC4-4AFA-8B9B-0E9CD6333A79}"/>
              </a:ext>
            </a:extLst>
          </p:cNvPr>
          <p:cNvSpPr/>
          <p:nvPr userDrawn="1"/>
        </p:nvSpPr>
        <p:spPr>
          <a:xfrm>
            <a:off x="7772400" y="4201819"/>
            <a:ext cx="1371600" cy="84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FD53A1-4D40-44E2-A0E6-58D77E6B90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2246" y="2310492"/>
            <a:ext cx="2286000" cy="2286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F7D906-D3C8-4FA0-B1D5-A885D8245A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3376" y="4201819"/>
            <a:ext cx="420624" cy="8412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2761266-08E8-4A46-AD41-3733BD865C9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66538"/>
            <a:ext cx="830031" cy="34735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ACF567-1F19-4B0B-A632-42665F1E62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5016" y="2147208"/>
            <a:ext cx="6737229" cy="1110342"/>
          </a:xfrm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tx2"/>
                </a:solidFill>
              </a:defRPr>
            </a:lvl1pPr>
            <a:lvl2pPr marL="389626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86AAB7-5104-4B63-8979-782B1542D955}"/>
              </a:ext>
            </a:extLst>
          </p:cNvPr>
          <p:cNvSpPr txBox="1"/>
          <p:nvPr userDrawn="1"/>
        </p:nvSpPr>
        <p:spPr>
          <a:xfrm>
            <a:off x="-76200" y="4857750"/>
            <a:ext cx="457200" cy="215409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756206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153400" cy="3841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title only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443F47-3A17-4815-B5CA-CB8A13ED65A3}"/>
              </a:ext>
            </a:extLst>
          </p:cNvPr>
          <p:cNvSpPr txBox="1"/>
          <p:nvPr userDrawn="1"/>
        </p:nvSpPr>
        <p:spPr>
          <a:xfrm>
            <a:off x="-76200" y="4857750"/>
            <a:ext cx="457200" cy="215409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42677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C4F117D-8A7D-074C-9E52-A85C5BC68C0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199" y="1047750"/>
            <a:ext cx="7543799" cy="3276600"/>
          </a:xfrm>
          <a:prstGeom prst="rect">
            <a:avLst/>
          </a:prstGeom>
        </p:spPr>
        <p:txBody>
          <a:bodyPr>
            <a:noAutofit/>
          </a:bodyPr>
          <a:lstStyle>
            <a:lvl1pPr marL="112713" indent="-11271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  <a:lvl2pPr marL="288925" indent="-17621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400" b="0" i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2pPr>
            <a:lvl3pPr marL="401638" indent="-11271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›"/>
              <a:defRPr sz="1200" b="0" i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3pPr>
            <a:lvl4pPr marL="512763" indent="-11112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4pPr>
            <a:lvl5pPr marL="1558503" indent="0">
              <a:buNone/>
              <a:defRPr sz="1200" b="0" i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199" y="438150"/>
            <a:ext cx="7543799" cy="38404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2000" b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33528" y="4857750"/>
            <a:ext cx="347472" cy="215409"/>
          </a:xfrm>
          <a:prstGeom prst="rect">
            <a:avLst/>
          </a:prstGeom>
          <a:noFill/>
        </p:spPr>
        <p:txBody>
          <a:bodyPr wrap="square" lIns="45720" tIns="45703" rIns="4572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D0EECD-B10A-428F-89E9-F966F90E38B5}"/>
              </a:ext>
            </a:extLst>
          </p:cNvPr>
          <p:cNvSpPr txBox="1"/>
          <p:nvPr userDrawn="1"/>
        </p:nvSpPr>
        <p:spPr>
          <a:xfrm>
            <a:off x="-76200" y="4857750"/>
            <a:ext cx="457200" cy="215409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8001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 noEditPoints="1"/>
          </p:cNvSpPr>
          <p:nvPr/>
        </p:nvSpPr>
        <p:spPr bwMode="auto">
          <a:xfrm>
            <a:off x="5836443" y="3450241"/>
            <a:ext cx="3307557" cy="1693259"/>
          </a:xfrm>
          <a:custGeom>
            <a:avLst/>
            <a:gdLst>
              <a:gd name="T0" fmla="*/ 0 w 1131"/>
              <a:gd name="T1" fmla="*/ 0 h 579"/>
              <a:gd name="T2" fmla="*/ 278 w 1131"/>
              <a:gd name="T3" fmla="*/ 579 h 579"/>
              <a:gd name="T4" fmla="*/ 546 w 1131"/>
              <a:gd name="T5" fmla="*/ 579 h 579"/>
              <a:gd name="T6" fmla="*/ 489 w 1131"/>
              <a:gd name="T7" fmla="*/ 452 h 579"/>
              <a:gd name="T8" fmla="*/ 903 w 1131"/>
              <a:gd name="T9" fmla="*/ 579 h 579"/>
              <a:gd name="T10" fmla="*/ 1131 w 1131"/>
              <a:gd name="T11" fmla="*/ 579 h 579"/>
              <a:gd name="T12" fmla="*/ 1131 w 1131"/>
              <a:gd name="T13" fmla="*/ 529 h 579"/>
              <a:gd name="T14" fmla="*/ 0 w 1131"/>
              <a:gd name="T15" fmla="*/ 0 h 579"/>
              <a:gd name="T16" fmla="*/ 577 w 1131"/>
              <a:gd name="T17" fmla="*/ 0 h 579"/>
              <a:gd name="T18" fmla="*/ 694 w 1131"/>
              <a:gd name="T19" fmla="*/ 246 h 579"/>
              <a:gd name="T20" fmla="*/ 1131 w 1131"/>
              <a:gd name="T21" fmla="*/ 448 h 579"/>
              <a:gd name="T22" fmla="*/ 1131 w 1131"/>
              <a:gd name="T23" fmla="*/ 426 h 579"/>
              <a:gd name="T24" fmla="*/ 577 w 1131"/>
              <a:gd name="T25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579">
                <a:moveTo>
                  <a:pt x="0" y="0"/>
                </a:moveTo>
                <a:lnTo>
                  <a:pt x="278" y="579"/>
                </a:lnTo>
                <a:lnTo>
                  <a:pt x="546" y="579"/>
                </a:lnTo>
                <a:lnTo>
                  <a:pt x="489" y="452"/>
                </a:lnTo>
                <a:lnTo>
                  <a:pt x="903" y="579"/>
                </a:lnTo>
                <a:lnTo>
                  <a:pt x="1131" y="579"/>
                </a:lnTo>
                <a:lnTo>
                  <a:pt x="1131" y="529"/>
                </a:lnTo>
                <a:lnTo>
                  <a:pt x="0" y="0"/>
                </a:lnTo>
                <a:close/>
                <a:moveTo>
                  <a:pt x="577" y="0"/>
                </a:moveTo>
                <a:lnTo>
                  <a:pt x="694" y="246"/>
                </a:lnTo>
                <a:lnTo>
                  <a:pt x="1131" y="448"/>
                </a:lnTo>
                <a:lnTo>
                  <a:pt x="1131" y="426"/>
                </a:lnTo>
                <a:lnTo>
                  <a:pt x="577" y="0"/>
                </a:lnTo>
                <a:close/>
              </a:path>
            </a:pathLst>
          </a:custGeom>
          <a:solidFill>
            <a:srgbClr val="DDDED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0"/>
            <a:ext cx="2535017" cy="2518117"/>
            <a:chOff x="3894138" y="1890713"/>
            <a:chExt cx="1052512" cy="1052512"/>
          </a:xfrm>
          <a:solidFill>
            <a:srgbClr val="DDDEDE"/>
          </a:solidFill>
        </p:grpSpPr>
        <p:sp>
          <p:nvSpPr>
            <p:cNvPr id="21" name="Freeform 5"/>
            <p:cNvSpPr>
              <a:spLocks/>
            </p:cNvSpPr>
            <p:nvPr userDrawn="1"/>
          </p:nvSpPr>
          <p:spPr bwMode="auto">
            <a:xfrm>
              <a:off x="3894138" y="2384425"/>
              <a:ext cx="558800" cy="558800"/>
            </a:xfrm>
            <a:custGeom>
              <a:avLst/>
              <a:gdLst>
                <a:gd name="T0" fmla="*/ 352 w 352"/>
                <a:gd name="T1" fmla="*/ 0 h 352"/>
                <a:gd name="T2" fmla="*/ 0 w 352"/>
                <a:gd name="T3" fmla="*/ 352 h 352"/>
                <a:gd name="T4" fmla="*/ 0 w 352"/>
                <a:gd name="T5" fmla="*/ 0 h 352"/>
                <a:gd name="T6" fmla="*/ 352 w 352"/>
                <a:gd name="T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2" h="352">
                  <a:moveTo>
                    <a:pt x="352" y="0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35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/>
            </p:cNvSpPr>
            <p:nvPr userDrawn="1"/>
          </p:nvSpPr>
          <p:spPr bwMode="auto">
            <a:xfrm>
              <a:off x="3894138" y="1890713"/>
              <a:ext cx="1052512" cy="204787"/>
            </a:xfrm>
            <a:custGeom>
              <a:avLst/>
              <a:gdLst>
                <a:gd name="T0" fmla="*/ 0 w 663"/>
                <a:gd name="T1" fmla="*/ 0 h 129"/>
                <a:gd name="T2" fmla="*/ 0 w 663"/>
                <a:gd name="T3" fmla="*/ 129 h 129"/>
                <a:gd name="T4" fmla="*/ 534 w 663"/>
                <a:gd name="T5" fmla="*/ 129 h 129"/>
                <a:gd name="T6" fmla="*/ 663 w 663"/>
                <a:gd name="T7" fmla="*/ 0 h 129"/>
                <a:gd name="T8" fmla="*/ 0 w 6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3" h="129">
                  <a:moveTo>
                    <a:pt x="0" y="0"/>
                  </a:moveTo>
                  <a:lnTo>
                    <a:pt x="0" y="129"/>
                  </a:lnTo>
                  <a:lnTo>
                    <a:pt x="534" y="129"/>
                  </a:lnTo>
                  <a:lnTo>
                    <a:pt x="66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886AAB7-5104-4B63-8979-782B1542D955}"/>
              </a:ext>
            </a:extLst>
          </p:cNvPr>
          <p:cNvSpPr txBox="1"/>
          <p:nvPr/>
        </p:nvSpPr>
        <p:spPr>
          <a:xfrm>
            <a:off x="30480" y="4857750"/>
            <a:ext cx="350520" cy="215409"/>
          </a:xfrm>
          <a:prstGeom prst="rect">
            <a:avLst/>
          </a:prstGeom>
          <a:noFill/>
        </p:spPr>
        <p:txBody>
          <a:bodyPr wrap="square" lIns="45720" tIns="45703" rIns="4572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27A35DB-A777-CF44-89F1-D0F06EDFA3E8}"/>
              </a:ext>
            </a:extLst>
          </p:cNvPr>
          <p:cNvCxnSpPr>
            <a:cxnSpLocks/>
          </p:cNvCxnSpPr>
          <p:nvPr/>
        </p:nvCxnSpPr>
        <p:spPr>
          <a:xfrm>
            <a:off x="1295400" y="2571750"/>
            <a:ext cx="6553200" cy="0"/>
          </a:xfrm>
          <a:prstGeom prst="line">
            <a:avLst/>
          </a:prstGeom>
          <a:ln>
            <a:solidFill>
              <a:srgbClr val="3434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30D45EFC-F2B7-064F-A248-4D3CEEF0F9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19200" y="2720973"/>
            <a:ext cx="4177435" cy="53696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>
                <a:solidFill>
                  <a:srgbClr val="75787B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Subhead here</a:t>
            </a:r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8BFCD2F9-E28E-1442-AC37-EFEBDAF295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9200" y="1963812"/>
            <a:ext cx="4177435" cy="45720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buNone/>
              <a:defRPr sz="2400">
                <a:solidFill>
                  <a:srgbClr val="3434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Page break text location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0" y="0"/>
            <a:ext cx="1052512" cy="1052512"/>
            <a:chOff x="3894138" y="1890713"/>
            <a:chExt cx="1052512" cy="1052512"/>
          </a:xfrm>
        </p:grpSpPr>
        <p:sp>
          <p:nvSpPr>
            <p:cNvPr id="16" name="Freeform 5"/>
            <p:cNvSpPr>
              <a:spLocks/>
            </p:cNvSpPr>
            <p:nvPr userDrawn="1"/>
          </p:nvSpPr>
          <p:spPr bwMode="auto">
            <a:xfrm>
              <a:off x="3894138" y="2384425"/>
              <a:ext cx="558800" cy="558800"/>
            </a:xfrm>
            <a:custGeom>
              <a:avLst/>
              <a:gdLst>
                <a:gd name="T0" fmla="*/ 352 w 352"/>
                <a:gd name="T1" fmla="*/ 0 h 352"/>
                <a:gd name="T2" fmla="*/ 0 w 352"/>
                <a:gd name="T3" fmla="*/ 352 h 352"/>
                <a:gd name="T4" fmla="*/ 0 w 352"/>
                <a:gd name="T5" fmla="*/ 0 h 352"/>
                <a:gd name="T6" fmla="*/ 352 w 352"/>
                <a:gd name="T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2" h="352">
                  <a:moveTo>
                    <a:pt x="352" y="0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352" y="0"/>
                  </a:lnTo>
                  <a:close/>
                </a:path>
              </a:pathLst>
            </a:custGeom>
            <a:solidFill>
              <a:srgbClr val="00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3894138" y="1890713"/>
              <a:ext cx="1052512" cy="204787"/>
            </a:xfrm>
            <a:custGeom>
              <a:avLst/>
              <a:gdLst>
                <a:gd name="T0" fmla="*/ 0 w 663"/>
                <a:gd name="T1" fmla="*/ 0 h 129"/>
                <a:gd name="T2" fmla="*/ 0 w 663"/>
                <a:gd name="T3" fmla="*/ 129 h 129"/>
                <a:gd name="T4" fmla="*/ 534 w 663"/>
                <a:gd name="T5" fmla="*/ 129 h 129"/>
                <a:gd name="T6" fmla="*/ 663 w 663"/>
                <a:gd name="T7" fmla="*/ 0 h 129"/>
                <a:gd name="T8" fmla="*/ 0 w 6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3" h="129">
                  <a:moveTo>
                    <a:pt x="0" y="0"/>
                  </a:moveTo>
                  <a:lnTo>
                    <a:pt x="0" y="129"/>
                  </a:lnTo>
                  <a:lnTo>
                    <a:pt x="534" y="129"/>
                  </a:lnTo>
                  <a:lnTo>
                    <a:pt x="6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940040" y="4596613"/>
            <a:ext cx="1203960" cy="546888"/>
            <a:chOff x="3860800" y="2246313"/>
            <a:chExt cx="1422401" cy="646113"/>
          </a:xfrm>
          <a:solidFill>
            <a:srgbClr val="422A88"/>
          </a:solidFill>
        </p:grpSpPr>
        <p:sp>
          <p:nvSpPr>
            <p:cNvPr id="25" name="Freeform 14"/>
            <p:cNvSpPr>
              <a:spLocks/>
            </p:cNvSpPr>
            <p:nvPr userDrawn="1"/>
          </p:nvSpPr>
          <p:spPr bwMode="auto">
            <a:xfrm>
              <a:off x="4595813" y="2246313"/>
              <a:ext cx="687388" cy="569913"/>
            </a:xfrm>
            <a:custGeom>
              <a:avLst/>
              <a:gdLst>
                <a:gd name="T0" fmla="*/ 0 w 433"/>
                <a:gd name="T1" fmla="*/ 0 h 359"/>
                <a:gd name="T2" fmla="*/ 93 w 433"/>
                <a:gd name="T3" fmla="*/ 200 h 359"/>
                <a:gd name="T4" fmla="*/ 433 w 433"/>
                <a:gd name="T5" fmla="*/ 359 h 359"/>
                <a:gd name="T6" fmla="*/ 433 w 433"/>
                <a:gd name="T7" fmla="*/ 337 h 359"/>
                <a:gd name="T8" fmla="*/ 0 w 433"/>
                <a:gd name="T9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359">
                  <a:moveTo>
                    <a:pt x="0" y="0"/>
                  </a:moveTo>
                  <a:lnTo>
                    <a:pt x="93" y="200"/>
                  </a:lnTo>
                  <a:lnTo>
                    <a:pt x="433" y="359"/>
                  </a:lnTo>
                  <a:lnTo>
                    <a:pt x="433" y="3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4595813" y="2246313"/>
              <a:ext cx="687388" cy="569913"/>
            </a:xfrm>
            <a:custGeom>
              <a:avLst/>
              <a:gdLst>
                <a:gd name="T0" fmla="*/ 0 w 433"/>
                <a:gd name="T1" fmla="*/ 0 h 359"/>
                <a:gd name="T2" fmla="*/ 93 w 433"/>
                <a:gd name="T3" fmla="*/ 200 h 359"/>
                <a:gd name="T4" fmla="*/ 433 w 433"/>
                <a:gd name="T5" fmla="*/ 359 h 359"/>
                <a:gd name="T6" fmla="*/ 433 w 433"/>
                <a:gd name="T7" fmla="*/ 337 h 359"/>
                <a:gd name="T8" fmla="*/ 0 w 433"/>
                <a:gd name="T9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359">
                  <a:moveTo>
                    <a:pt x="0" y="0"/>
                  </a:moveTo>
                  <a:lnTo>
                    <a:pt x="93" y="200"/>
                  </a:lnTo>
                  <a:lnTo>
                    <a:pt x="433" y="359"/>
                  </a:lnTo>
                  <a:lnTo>
                    <a:pt x="433" y="337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6"/>
            <p:cNvSpPr>
              <a:spLocks/>
            </p:cNvSpPr>
            <p:nvPr userDrawn="1"/>
          </p:nvSpPr>
          <p:spPr bwMode="auto">
            <a:xfrm>
              <a:off x="3860800" y="2246313"/>
              <a:ext cx="1366838" cy="646113"/>
            </a:xfrm>
            <a:custGeom>
              <a:avLst/>
              <a:gdLst>
                <a:gd name="T0" fmla="*/ 0 w 861"/>
                <a:gd name="T1" fmla="*/ 0 h 407"/>
                <a:gd name="T2" fmla="*/ 192 w 861"/>
                <a:gd name="T3" fmla="*/ 407 h 407"/>
                <a:gd name="T4" fmla="*/ 411 w 861"/>
                <a:gd name="T5" fmla="*/ 407 h 407"/>
                <a:gd name="T6" fmla="*/ 392 w 861"/>
                <a:gd name="T7" fmla="*/ 368 h 407"/>
                <a:gd name="T8" fmla="*/ 518 w 861"/>
                <a:gd name="T9" fmla="*/ 407 h 407"/>
                <a:gd name="T10" fmla="*/ 861 w 861"/>
                <a:gd name="T11" fmla="*/ 407 h 407"/>
                <a:gd name="T12" fmla="*/ 0 w 861"/>
                <a:gd name="T1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1" h="407">
                  <a:moveTo>
                    <a:pt x="0" y="0"/>
                  </a:moveTo>
                  <a:lnTo>
                    <a:pt x="192" y="407"/>
                  </a:lnTo>
                  <a:lnTo>
                    <a:pt x="411" y="407"/>
                  </a:lnTo>
                  <a:lnTo>
                    <a:pt x="392" y="368"/>
                  </a:lnTo>
                  <a:lnTo>
                    <a:pt x="518" y="407"/>
                  </a:lnTo>
                  <a:lnTo>
                    <a:pt x="861" y="40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7"/>
            <p:cNvSpPr>
              <a:spLocks/>
            </p:cNvSpPr>
            <p:nvPr userDrawn="1"/>
          </p:nvSpPr>
          <p:spPr bwMode="auto">
            <a:xfrm>
              <a:off x="3860800" y="2246313"/>
              <a:ext cx="1366838" cy="646113"/>
            </a:xfrm>
            <a:custGeom>
              <a:avLst/>
              <a:gdLst>
                <a:gd name="T0" fmla="*/ 0 w 861"/>
                <a:gd name="T1" fmla="*/ 0 h 407"/>
                <a:gd name="T2" fmla="*/ 192 w 861"/>
                <a:gd name="T3" fmla="*/ 407 h 407"/>
                <a:gd name="T4" fmla="*/ 411 w 861"/>
                <a:gd name="T5" fmla="*/ 407 h 407"/>
                <a:gd name="T6" fmla="*/ 392 w 861"/>
                <a:gd name="T7" fmla="*/ 368 h 407"/>
                <a:gd name="T8" fmla="*/ 518 w 861"/>
                <a:gd name="T9" fmla="*/ 407 h 407"/>
                <a:gd name="T10" fmla="*/ 861 w 861"/>
                <a:gd name="T11" fmla="*/ 407 h 407"/>
                <a:gd name="T12" fmla="*/ 0 w 861"/>
                <a:gd name="T1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1" h="407">
                  <a:moveTo>
                    <a:pt x="0" y="0"/>
                  </a:moveTo>
                  <a:lnTo>
                    <a:pt x="192" y="407"/>
                  </a:lnTo>
                  <a:lnTo>
                    <a:pt x="411" y="407"/>
                  </a:lnTo>
                  <a:lnTo>
                    <a:pt x="392" y="368"/>
                  </a:lnTo>
                  <a:lnTo>
                    <a:pt x="518" y="407"/>
                  </a:lnTo>
                  <a:lnTo>
                    <a:pt x="861" y="407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TextBox 18">
            <a:extLst/>
          </p:cNvPr>
          <p:cNvSpPr txBox="1"/>
          <p:nvPr/>
        </p:nvSpPr>
        <p:spPr>
          <a:xfrm>
            <a:off x="1581150" y="4870941"/>
            <a:ext cx="5981700" cy="169243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ctr"/>
            <a:r>
              <a:rPr lang="en-US" sz="500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© 2019 Cree, Inc. All rights reserved. Cree®, the Cree logo, Wolfspeed®, and the Wolfspeed logo are registered trademarks of Cree, Inc.</a:t>
            </a:r>
            <a:endParaRPr lang="en-US" sz="100" dirty="0">
              <a:solidFill>
                <a:schemeClr val="accent1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577542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3B0261-08FB-4E6A-8C51-83D6D6CB22E7}"/>
              </a:ext>
            </a:extLst>
          </p:cNvPr>
          <p:cNvSpPr txBox="1"/>
          <p:nvPr/>
        </p:nvSpPr>
        <p:spPr>
          <a:xfrm>
            <a:off x="33528" y="4857750"/>
            <a:ext cx="347472" cy="215409"/>
          </a:xfrm>
          <a:prstGeom prst="rect">
            <a:avLst/>
          </a:prstGeom>
          <a:noFill/>
        </p:spPr>
        <p:txBody>
          <a:bodyPr wrap="square" lIns="45720" tIns="45703" rIns="4572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5E152012-CC5F-BF4A-97E5-950C2124E8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438150"/>
            <a:ext cx="7886700" cy="38404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lang="en-US" sz="2000" b="0" kern="1200" dirty="0">
                <a:solidFill>
                  <a:schemeClr val="tx1"/>
                </a:solidFill>
                <a:latin typeface="+mj-lt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Two text boxes | graphics or images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1AD5C39-AC63-944A-8379-6D2C151C954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76800" y="1047750"/>
            <a:ext cx="3848099" cy="3273552"/>
          </a:xfrm>
          <a:prstGeom prst="rect">
            <a:avLst/>
          </a:prstGeom>
        </p:spPr>
        <p:txBody>
          <a:bodyPr>
            <a:noAutofit/>
          </a:bodyPr>
          <a:lstStyle>
            <a:lvl1pPr marL="114300" indent="-114300">
              <a:spcBef>
                <a:spcPts val="1000"/>
              </a:spcBef>
              <a:buFont typeface="Arial" panose="020B0604020202020204" pitchFamily="34" charset="0"/>
              <a:buChar char="•"/>
              <a:defRPr lang="en-US" sz="1600" b="0" kern="1200" dirty="0">
                <a:solidFill>
                  <a:schemeClr val="tx1"/>
                </a:solidFill>
                <a:latin typeface="+mn-lt"/>
                <a:ea typeface="+mj-ea"/>
                <a:cs typeface="Calibri" panose="020F0502020204030204" pitchFamily="34" charset="0"/>
              </a:defRPr>
            </a:lvl1pPr>
            <a:lvl2pPr marL="285750" indent="-171450">
              <a:spcBef>
                <a:spcPts val="600"/>
              </a:spcBef>
              <a:defRPr sz="1400"/>
            </a:lvl2pPr>
            <a:lvl3pPr marL="400050" indent="-114300">
              <a:spcBef>
                <a:spcPts val="600"/>
              </a:spcBef>
              <a:buFont typeface="Arial" panose="020B0604020202020204" pitchFamily="34" charset="0"/>
              <a:buChar char="›"/>
              <a:defRPr sz="1200"/>
            </a:lvl3pPr>
            <a:lvl4pPr marL="514350" indent="-114300">
              <a:spcBef>
                <a:spcPts val="600"/>
              </a:spcBef>
              <a:buFont typeface="Arial" panose="020B0604020202020204" pitchFamily="34" charset="0"/>
              <a:buChar char="•"/>
              <a:defRPr sz="12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D87454-CB4E-E145-A5E6-050C60CF83C9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8199" y="1047750"/>
            <a:ext cx="3810001" cy="3273552"/>
          </a:xfrm>
          <a:prstGeom prst="rect">
            <a:avLst/>
          </a:prstGeom>
        </p:spPr>
        <p:txBody>
          <a:bodyPr>
            <a:noAutofit/>
          </a:bodyPr>
          <a:lstStyle>
            <a:lvl1pPr marL="112713" indent="-112713">
              <a:spcBef>
                <a:spcPts val="1000"/>
              </a:spcBef>
              <a:buFont typeface="Arial" panose="020B0604020202020204" pitchFamily="34" charset="0"/>
              <a:buChar char="•"/>
              <a:defRPr lang="en-US" sz="1600" b="0" kern="1200" dirty="0">
                <a:solidFill>
                  <a:schemeClr val="tx1"/>
                </a:solidFill>
                <a:latin typeface="+mn-lt"/>
                <a:ea typeface="+mj-ea"/>
                <a:cs typeface="Calibri" panose="020F0502020204030204" pitchFamily="34" charset="0"/>
              </a:defRPr>
            </a:lvl1pPr>
            <a:lvl2pPr marL="288925" indent="-176213">
              <a:spcBef>
                <a:spcPts val="600"/>
              </a:spcBef>
              <a:defRPr sz="1400"/>
            </a:lvl2pPr>
            <a:lvl3pPr marL="401638" indent="-112713">
              <a:spcBef>
                <a:spcPts val="600"/>
              </a:spcBef>
              <a:buFont typeface="Arial" panose="020B0604020202020204" pitchFamily="34" charset="0"/>
              <a:buChar char="›"/>
              <a:defRPr sz="1200"/>
            </a:lvl3pPr>
            <a:lvl4pPr marL="512763" indent="-111125">
              <a:spcBef>
                <a:spcPts val="600"/>
              </a:spcBef>
              <a:buFont typeface="Arial" panose="020B0604020202020204" pitchFamily="34" charset="0"/>
              <a:buChar char="•"/>
              <a:defRPr sz="12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3187AA-8899-4663-A7A5-920A777C5BBD}"/>
              </a:ext>
            </a:extLst>
          </p:cNvPr>
          <p:cNvSpPr txBox="1"/>
          <p:nvPr userDrawn="1"/>
        </p:nvSpPr>
        <p:spPr>
          <a:xfrm>
            <a:off x="-76200" y="4857750"/>
            <a:ext cx="457200" cy="215409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61525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_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047749"/>
            <a:ext cx="3844857" cy="1600200"/>
          </a:xfrm>
          <a:prstGeom prst="rect">
            <a:avLst/>
          </a:prstGeom>
        </p:spPr>
        <p:txBody>
          <a:bodyPr>
            <a:noAutofit/>
          </a:bodyPr>
          <a:lstStyle>
            <a:lvl1pPr marL="112713" indent="-112713">
              <a:spcBef>
                <a:spcPts val="1000"/>
              </a:spcBef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288925" indent="-176213">
              <a:spcBef>
                <a:spcPts val="600"/>
              </a:spcBef>
              <a:defRPr sz="1400"/>
            </a:lvl2pPr>
            <a:lvl3pPr marL="401638" indent="-112713">
              <a:spcBef>
                <a:spcPts val="600"/>
              </a:spcBef>
              <a:buFont typeface="Arial" panose="020B0604020202020204" pitchFamily="34" charset="0"/>
              <a:buChar char="›"/>
              <a:defRPr sz="1200"/>
            </a:lvl3pPr>
            <a:lvl4pPr marL="512763" indent="-111125">
              <a:spcBef>
                <a:spcPts val="600"/>
              </a:spcBef>
              <a:buFont typeface="Arial" panose="020B0604020202020204" pitchFamily="34" charset="0"/>
              <a:buChar char="•"/>
              <a:defRPr sz="12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838198" y="2800350"/>
            <a:ext cx="3844857" cy="1600200"/>
          </a:xfrm>
          <a:prstGeom prst="rect">
            <a:avLst/>
          </a:prstGeom>
        </p:spPr>
        <p:txBody>
          <a:bodyPr>
            <a:noAutofit/>
          </a:bodyPr>
          <a:lstStyle>
            <a:lvl1pPr marL="112713" indent="-112713">
              <a:spcBef>
                <a:spcPts val="1000"/>
              </a:spcBef>
              <a:buFont typeface="Arial" panose="020B0604020202020204" pitchFamily="34" charset="0"/>
              <a:buChar char="•"/>
              <a:defRPr lang="en-US" sz="1400" b="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288925" indent="-176213">
              <a:spcBef>
                <a:spcPts val="600"/>
              </a:spcBef>
              <a:defRPr sz="1400"/>
            </a:lvl2pPr>
            <a:lvl3pPr marL="401638" indent="-112713">
              <a:spcBef>
                <a:spcPts val="600"/>
              </a:spcBef>
              <a:buFont typeface="Arial" panose="020B0604020202020204" pitchFamily="34" charset="0"/>
              <a:buChar char="›"/>
              <a:defRPr sz="1200"/>
            </a:lvl3pPr>
            <a:lvl4pPr marL="512763" indent="-111125">
              <a:spcBef>
                <a:spcPts val="600"/>
              </a:spcBef>
              <a:buFont typeface="Arial" panose="020B0604020202020204" pitchFamily="34" charset="0"/>
              <a:buChar char="•"/>
              <a:defRPr sz="12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4"/>
          </p:nvPr>
        </p:nvSpPr>
        <p:spPr>
          <a:xfrm>
            <a:off x="4838699" y="2800349"/>
            <a:ext cx="3886200" cy="1600200"/>
          </a:xfrm>
          <a:prstGeom prst="rect">
            <a:avLst/>
          </a:prstGeom>
        </p:spPr>
        <p:txBody>
          <a:bodyPr>
            <a:noAutofit/>
          </a:bodyPr>
          <a:lstStyle>
            <a:lvl1pPr marL="114300" indent="-114300">
              <a:spcBef>
                <a:spcPts val="1000"/>
              </a:spcBef>
              <a:buFont typeface="Arial" panose="020B0604020202020204" pitchFamily="34" charset="0"/>
              <a:buChar char="•"/>
              <a:defRPr lang="en-US" sz="1400" b="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285750" indent="-171450">
              <a:spcBef>
                <a:spcPts val="600"/>
              </a:spcBef>
              <a:defRPr sz="1400" baseline="0"/>
            </a:lvl2pPr>
            <a:lvl3pPr marL="400050" indent="-114300">
              <a:spcBef>
                <a:spcPts val="600"/>
              </a:spcBef>
              <a:buFont typeface="Arial" panose="020B0604020202020204" pitchFamily="34" charset="0"/>
              <a:buChar char="›"/>
              <a:defRPr sz="1200"/>
            </a:lvl3pPr>
            <a:lvl4pPr marL="514350" indent="-114300">
              <a:spcBef>
                <a:spcPts val="600"/>
              </a:spcBef>
              <a:buFont typeface="Arial" panose="020B0604020202020204" pitchFamily="34" charset="0"/>
              <a:buChar char="•"/>
              <a:defRPr sz="12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838199" y="440858"/>
            <a:ext cx="7886700" cy="38099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lang="en-US" sz="2000" b="0" kern="1200" dirty="0">
                <a:solidFill>
                  <a:schemeClr val="tx1"/>
                </a:solidFill>
                <a:latin typeface="+mj-lt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Slide with four content areas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441E06-040C-4B41-B9CC-1E4B0C32CCA4}"/>
              </a:ext>
            </a:extLst>
          </p:cNvPr>
          <p:cNvSpPr txBox="1"/>
          <p:nvPr/>
        </p:nvSpPr>
        <p:spPr>
          <a:xfrm>
            <a:off x="33528" y="4857750"/>
            <a:ext cx="347472" cy="215409"/>
          </a:xfrm>
          <a:prstGeom prst="rect">
            <a:avLst/>
          </a:prstGeom>
          <a:noFill/>
        </p:spPr>
        <p:txBody>
          <a:bodyPr wrap="square" lIns="45720" tIns="45703" rIns="4572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E6D074C8-0B80-5546-8A7B-0232FEBFFC0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838699" y="1047749"/>
            <a:ext cx="3886200" cy="1600200"/>
          </a:xfrm>
          <a:prstGeom prst="rect">
            <a:avLst/>
          </a:prstGeom>
        </p:spPr>
        <p:txBody>
          <a:bodyPr>
            <a:noAutofit/>
          </a:bodyPr>
          <a:lstStyle>
            <a:lvl1pPr marL="114300" indent="-114300">
              <a:spcBef>
                <a:spcPts val="1000"/>
              </a:spcBef>
              <a:buFont typeface="Arial" panose="020B0604020202020204" pitchFamily="34" charset="0"/>
              <a:buChar char="•"/>
              <a:defRPr lang="en-US" sz="1400" b="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285750" indent="-171450">
              <a:spcBef>
                <a:spcPts val="600"/>
              </a:spcBef>
              <a:defRPr sz="1400"/>
            </a:lvl2pPr>
            <a:lvl3pPr marL="400050" indent="-114300">
              <a:spcBef>
                <a:spcPts val="600"/>
              </a:spcBef>
              <a:buFont typeface="Arial" panose="020B0604020202020204" pitchFamily="34" charset="0"/>
              <a:buChar char="›"/>
              <a:defRPr sz="1200"/>
            </a:lvl3pPr>
            <a:lvl4pPr marL="514350" indent="-114300">
              <a:spcBef>
                <a:spcPts val="600"/>
              </a:spcBef>
              <a:buFont typeface="Arial" panose="020B0604020202020204" pitchFamily="34" charset="0"/>
              <a:buChar char="•"/>
              <a:defRPr sz="12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81D2E9-6671-42C2-BB35-DCC0C8733CB5}"/>
              </a:ext>
            </a:extLst>
          </p:cNvPr>
          <p:cNvSpPr txBox="1"/>
          <p:nvPr userDrawn="1"/>
        </p:nvSpPr>
        <p:spPr>
          <a:xfrm>
            <a:off x="-76200" y="4857750"/>
            <a:ext cx="457200" cy="215409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81645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199" y="441198"/>
            <a:ext cx="7886700" cy="38100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lang="en-US" sz="2000" b="0" kern="1200" dirty="0">
                <a:solidFill>
                  <a:schemeClr val="tx1"/>
                </a:solidFill>
                <a:latin typeface="+mj-lt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Comparison slide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0D7633-F6F8-4C4A-B8EA-046314B197AD}"/>
              </a:ext>
            </a:extLst>
          </p:cNvPr>
          <p:cNvSpPr txBox="1"/>
          <p:nvPr/>
        </p:nvSpPr>
        <p:spPr>
          <a:xfrm>
            <a:off x="33528" y="4857750"/>
            <a:ext cx="347472" cy="215409"/>
          </a:xfrm>
          <a:prstGeom prst="rect">
            <a:avLst/>
          </a:prstGeom>
          <a:noFill/>
        </p:spPr>
        <p:txBody>
          <a:bodyPr wrap="square" lIns="45720" tIns="45703" rIns="4572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511B69F-EFE7-EE48-874F-744C208D09D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876800" y="1047750"/>
            <a:ext cx="3856441" cy="251222"/>
          </a:xfrm>
          <a:prstGeom prst="rect">
            <a:avLst/>
          </a:prstGeom>
          <a:solidFill>
            <a:srgbClr val="75787B"/>
          </a:solidFill>
        </p:spPr>
        <p:txBody>
          <a:bodyPr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600" b="0" baseline="0">
                <a:solidFill>
                  <a:srgbClr val="FFFFFF"/>
                </a:solidFill>
                <a:latin typeface="+mn-lt"/>
                <a:cs typeface="Calibri" panose="020F0502020204030204" pitchFamily="34" charset="0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5BC8773-5D97-6445-A683-73AC229A4A8B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8199" y="1047750"/>
            <a:ext cx="3856441" cy="251222"/>
          </a:xfrm>
          <a:prstGeom prst="rect">
            <a:avLst/>
          </a:prstGeom>
          <a:solidFill>
            <a:srgbClr val="75787B"/>
          </a:solidFill>
        </p:spPr>
        <p:txBody>
          <a:bodyPr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600" b="0" baseline="0">
                <a:solidFill>
                  <a:srgbClr val="FFFFFF"/>
                </a:solidFill>
                <a:latin typeface="+mn-lt"/>
                <a:cs typeface="Calibri" panose="020F0502020204030204" pitchFamily="34" charset="0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38198" y="1402556"/>
            <a:ext cx="3858768" cy="2843784"/>
          </a:xfrm>
          <a:prstGeom prst="rect">
            <a:avLst/>
          </a:prstGeom>
        </p:spPr>
        <p:txBody>
          <a:bodyPr/>
          <a:lstStyle>
            <a:lvl1pPr marL="112713" indent="-112713"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288925" indent="-176213"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 marL="401638" indent="-112713">
              <a:spcBef>
                <a:spcPts val="600"/>
              </a:spcBef>
              <a:buFont typeface="Arial" panose="020B0604020202020204" pitchFamily="34" charset="0"/>
              <a:buChar char="›"/>
              <a:defRPr sz="1200">
                <a:solidFill>
                  <a:schemeClr val="tx1"/>
                </a:solidFill>
              </a:defRPr>
            </a:lvl3pPr>
            <a:lvl4pPr marL="512763" indent="-111125">
              <a:spcBef>
                <a:spcPts val="6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876800" y="1402556"/>
            <a:ext cx="3858768" cy="2843784"/>
          </a:xfrm>
          <a:prstGeom prst="rect">
            <a:avLst/>
          </a:prstGeom>
        </p:spPr>
        <p:txBody>
          <a:bodyPr/>
          <a:lstStyle>
            <a:lvl1pPr marL="112713" indent="-112713">
              <a:spcBef>
                <a:spcPts val="1000"/>
              </a:spcBef>
              <a:defRPr sz="1600">
                <a:solidFill>
                  <a:schemeClr val="tx1"/>
                </a:solidFill>
              </a:defRPr>
            </a:lvl1pPr>
            <a:lvl2pPr marL="288925" indent="-176213"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 marL="401638" indent="-112713">
              <a:spcBef>
                <a:spcPts val="600"/>
              </a:spcBef>
              <a:buFont typeface="Arial" panose="020B0604020202020204" pitchFamily="34" charset="0"/>
              <a:buChar char="›"/>
              <a:defRPr sz="1200">
                <a:solidFill>
                  <a:schemeClr val="tx1"/>
                </a:solidFill>
              </a:defRPr>
            </a:lvl3pPr>
            <a:lvl4pPr marL="512763" indent="-111125">
              <a:spcBef>
                <a:spcPts val="6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836D93-9C18-4C4E-975A-6317CF13A18A}"/>
              </a:ext>
            </a:extLst>
          </p:cNvPr>
          <p:cNvSpPr txBox="1"/>
          <p:nvPr userDrawn="1"/>
        </p:nvSpPr>
        <p:spPr>
          <a:xfrm>
            <a:off x="-76200" y="4857750"/>
            <a:ext cx="457200" cy="215409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30387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838199" y="438150"/>
            <a:ext cx="7886700" cy="384175"/>
          </a:xfrm>
          <a:prstGeom prst="rect">
            <a:avLst/>
          </a:prstGeom>
        </p:spPr>
        <p:txBody>
          <a:bodyPr anchor="b" anchorCtr="0"/>
          <a:lstStyle>
            <a:lvl1pPr>
              <a:defRPr lang="en-US" sz="2000" b="0" kern="1200" dirty="0">
                <a:solidFill>
                  <a:schemeClr val="tx1"/>
                </a:solidFill>
                <a:latin typeface="+mj-lt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Slide title only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443F47-3A17-4815-B5CA-CB8A13ED65A3}"/>
              </a:ext>
            </a:extLst>
          </p:cNvPr>
          <p:cNvSpPr txBox="1"/>
          <p:nvPr/>
        </p:nvSpPr>
        <p:spPr>
          <a:xfrm>
            <a:off x="33528" y="4857750"/>
            <a:ext cx="347472" cy="215409"/>
          </a:xfrm>
          <a:prstGeom prst="rect">
            <a:avLst/>
          </a:prstGeom>
          <a:noFill/>
        </p:spPr>
        <p:txBody>
          <a:bodyPr wrap="square" lIns="45720" tIns="45703" rIns="4572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B4E6B4-9AEC-CD46-8D0B-C4A3852DAA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1047750"/>
            <a:ext cx="7886700" cy="320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5246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047750"/>
            <a:ext cx="4762499" cy="3200400"/>
          </a:xfrm>
          <a:prstGeom prst="rect">
            <a:avLst/>
          </a:prstGeom>
        </p:spPr>
        <p:txBody>
          <a:bodyPr>
            <a:noAutofit/>
          </a:bodyPr>
          <a:lstStyle>
            <a:lvl1pPr marL="114300" indent="-1143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  <a:lvl2pPr marL="285750" indent="-171450">
              <a:spcBef>
                <a:spcPts val="6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2pPr>
            <a:lvl3pPr marL="400050" indent="-114300">
              <a:spcBef>
                <a:spcPts val="600"/>
              </a:spcBef>
              <a:buFont typeface="Arial" panose="020B0604020202020204" pitchFamily="34" charset="0"/>
              <a:buChar char="›"/>
              <a:defRPr sz="12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3pPr>
            <a:lvl4pPr marL="514350" indent="-114300">
              <a:spcBef>
                <a:spcPts val="6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4pPr>
            <a:lvl5pPr>
              <a:defRPr sz="1200">
                <a:solidFill>
                  <a:srgbClr val="585C5E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8199" y="1047750"/>
            <a:ext cx="3008313" cy="320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838199" y="438150"/>
            <a:ext cx="7886700" cy="38417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lang="en-US" sz="2000" b="0" kern="1200" dirty="0">
                <a:solidFill>
                  <a:schemeClr val="tx1"/>
                </a:solidFill>
                <a:latin typeface="+mj-lt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Content with caption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ABFBDE-E9E4-4A52-8B24-F987522924E0}"/>
              </a:ext>
            </a:extLst>
          </p:cNvPr>
          <p:cNvSpPr txBox="1"/>
          <p:nvPr/>
        </p:nvSpPr>
        <p:spPr>
          <a:xfrm>
            <a:off x="33528" y="4857750"/>
            <a:ext cx="347472" cy="215409"/>
          </a:xfrm>
          <a:prstGeom prst="rect">
            <a:avLst/>
          </a:prstGeom>
          <a:noFill/>
        </p:spPr>
        <p:txBody>
          <a:bodyPr wrap="square" lIns="45720" tIns="45703" rIns="4572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2B663E-D95D-4142-A163-563266D3176E}"/>
              </a:ext>
            </a:extLst>
          </p:cNvPr>
          <p:cNvSpPr txBox="1"/>
          <p:nvPr userDrawn="1"/>
        </p:nvSpPr>
        <p:spPr>
          <a:xfrm>
            <a:off x="-76200" y="4857750"/>
            <a:ext cx="457200" cy="215409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8345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438150"/>
            <a:ext cx="7924800" cy="3657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4826" y="4095750"/>
            <a:ext cx="7918174" cy="3750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67E072-84CE-4541-9F8B-376411DA54F5}"/>
              </a:ext>
            </a:extLst>
          </p:cNvPr>
          <p:cNvSpPr txBox="1"/>
          <p:nvPr/>
        </p:nvSpPr>
        <p:spPr>
          <a:xfrm>
            <a:off x="33528" y="4857750"/>
            <a:ext cx="347472" cy="215409"/>
          </a:xfrm>
          <a:prstGeom prst="rect">
            <a:avLst/>
          </a:prstGeom>
          <a:noFill/>
        </p:spPr>
        <p:txBody>
          <a:bodyPr wrap="square" lIns="45720" tIns="45703" rIns="45720" bIns="45703" rtlCol="0">
            <a:spAutoFit/>
          </a:bodyPr>
          <a:lstStyle/>
          <a:p>
            <a:pPr algn="r"/>
            <a:fld id="{A0918C97-1E36-4999-BE26-BF01A4E83B3C}" type="slidenum">
              <a:rPr lang="en-US" sz="800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800" dirty="0" err="1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86312575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C6D05A-447E-654A-B928-269C687751AB}"/>
              </a:ext>
            </a:extLst>
          </p:cNvPr>
          <p:cNvSpPr txBox="1"/>
          <p:nvPr/>
        </p:nvSpPr>
        <p:spPr>
          <a:xfrm>
            <a:off x="1581150" y="4870941"/>
            <a:ext cx="5981700" cy="169243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algn="ctr"/>
            <a:r>
              <a:rPr lang="en-US" sz="500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© 2019 Cree, Inc. All rights reserved. Cree®, the Cree logo, Wolfspeed®, and the Wolfspeed logo are registered trademarks of Cree, Inc.</a:t>
            </a:r>
            <a:endParaRPr lang="en-US" sz="100" dirty="0">
              <a:solidFill>
                <a:schemeClr val="accent1"/>
              </a:solidFill>
              <a:cs typeface="Roboto Ligh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1052512" cy="1052512"/>
            <a:chOff x="3894138" y="1890713"/>
            <a:chExt cx="1052512" cy="1052512"/>
          </a:xfrm>
        </p:grpSpPr>
        <p:sp>
          <p:nvSpPr>
            <p:cNvPr id="8" name="Freeform 5"/>
            <p:cNvSpPr>
              <a:spLocks/>
            </p:cNvSpPr>
            <p:nvPr userDrawn="1"/>
          </p:nvSpPr>
          <p:spPr bwMode="auto">
            <a:xfrm>
              <a:off x="3894138" y="2384425"/>
              <a:ext cx="558800" cy="558800"/>
            </a:xfrm>
            <a:custGeom>
              <a:avLst/>
              <a:gdLst>
                <a:gd name="T0" fmla="*/ 352 w 352"/>
                <a:gd name="T1" fmla="*/ 0 h 352"/>
                <a:gd name="T2" fmla="*/ 0 w 352"/>
                <a:gd name="T3" fmla="*/ 352 h 352"/>
                <a:gd name="T4" fmla="*/ 0 w 352"/>
                <a:gd name="T5" fmla="*/ 0 h 352"/>
                <a:gd name="T6" fmla="*/ 352 w 352"/>
                <a:gd name="T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2" h="352">
                  <a:moveTo>
                    <a:pt x="352" y="0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352" y="0"/>
                  </a:lnTo>
                  <a:close/>
                </a:path>
              </a:pathLst>
            </a:custGeom>
            <a:solidFill>
              <a:srgbClr val="00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3894138" y="1890713"/>
              <a:ext cx="1052512" cy="204787"/>
            </a:xfrm>
            <a:custGeom>
              <a:avLst/>
              <a:gdLst>
                <a:gd name="T0" fmla="*/ 0 w 663"/>
                <a:gd name="T1" fmla="*/ 0 h 129"/>
                <a:gd name="T2" fmla="*/ 0 w 663"/>
                <a:gd name="T3" fmla="*/ 129 h 129"/>
                <a:gd name="T4" fmla="*/ 534 w 663"/>
                <a:gd name="T5" fmla="*/ 129 h 129"/>
                <a:gd name="T6" fmla="*/ 663 w 663"/>
                <a:gd name="T7" fmla="*/ 0 h 129"/>
                <a:gd name="T8" fmla="*/ 0 w 6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3" h="129">
                  <a:moveTo>
                    <a:pt x="0" y="0"/>
                  </a:moveTo>
                  <a:lnTo>
                    <a:pt x="0" y="129"/>
                  </a:lnTo>
                  <a:lnTo>
                    <a:pt x="534" y="129"/>
                  </a:lnTo>
                  <a:lnTo>
                    <a:pt x="6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940040" y="4596613"/>
            <a:ext cx="1203960" cy="546888"/>
            <a:chOff x="3860800" y="2246313"/>
            <a:chExt cx="1422401" cy="646113"/>
          </a:xfrm>
          <a:solidFill>
            <a:srgbClr val="422A88"/>
          </a:solidFill>
        </p:grpSpPr>
        <p:sp>
          <p:nvSpPr>
            <p:cNvPr id="29" name="Freeform 14"/>
            <p:cNvSpPr>
              <a:spLocks/>
            </p:cNvSpPr>
            <p:nvPr userDrawn="1"/>
          </p:nvSpPr>
          <p:spPr bwMode="auto">
            <a:xfrm>
              <a:off x="4595813" y="2246313"/>
              <a:ext cx="687388" cy="569913"/>
            </a:xfrm>
            <a:custGeom>
              <a:avLst/>
              <a:gdLst>
                <a:gd name="T0" fmla="*/ 0 w 433"/>
                <a:gd name="T1" fmla="*/ 0 h 359"/>
                <a:gd name="T2" fmla="*/ 93 w 433"/>
                <a:gd name="T3" fmla="*/ 200 h 359"/>
                <a:gd name="T4" fmla="*/ 433 w 433"/>
                <a:gd name="T5" fmla="*/ 359 h 359"/>
                <a:gd name="T6" fmla="*/ 433 w 433"/>
                <a:gd name="T7" fmla="*/ 337 h 359"/>
                <a:gd name="T8" fmla="*/ 0 w 433"/>
                <a:gd name="T9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359">
                  <a:moveTo>
                    <a:pt x="0" y="0"/>
                  </a:moveTo>
                  <a:lnTo>
                    <a:pt x="93" y="200"/>
                  </a:lnTo>
                  <a:lnTo>
                    <a:pt x="433" y="359"/>
                  </a:lnTo>
                  <a:lnTo>
                    <a:pt x="433" y="3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5"/>
            <p:cNvSpPr>
              <a:spLocks/>
            </p:cNvSpPr>
            <p:nvPr userDrawn="1"/>
          </p:nvSpPr>
          <p:spPr bwMode="auto">
            <a:xfrm>
              <a:off x="4595813" y="2246313"/>
              <a:ext cx="687388" cy="569913"/>
            </a:xfrm>
            <a:custGeom>
              <a:avLst/>
              <a:gdLst>
                <a:gd name="T0" fmla="*/ 0 w 433"/>
                <a:gd name="T1" fmla="*/ 0 h 359"/>
                <a:gd name="T2" fmla="*/ 93 w 433"/>
                <a:gd name="T3" fmla="*/ 200 h 359"/>
                <a:gd name="T4" fmla="*/ 433 w 433"/>
                <a:gd name="T5" fmla="*/ 359 h 359"/>
                <a:gd name="T6" fmla="*/ 433 w 433"/>
                <a:gd name="T7" fmla="*/ 337 h 359"/>
                <a:gd name="T8" fmla="*/ 0 w 433"/>
                <a:gd name="T9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359">
                  <a:moveTo>
                    <a:pt x="0" y="0"/>
                  </a:moveTo>
                  <a:lnTo>
                    <a:pt x="93" y="200"/>
                  </a:lnTo>
                  <a:lnTo>
                    <a:pt x="433" y="359"/>
                  </a:lnTo>
                  <a:lnTo>
                    <a:pt x="433" y="337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"/>
            <p:cNvSpPr>
              <a:spLocks/>
            </p:cNvSpPr>
            <p:nvPr userDrawn="1"/>
          </p:nvSpPr>
          <p:spPr bwMode="auto">
            <a:xfrm>
              <a:off x="3860800" y="2246313"/>
              <a:ext cx="1366838" cy="646113"/>
            </a:xfrm>
            <a:custGeom>
              <a:avLst/>
              <a:gdLst>
                <a:gd name="T0" fmla="*/ 0 w 861"/>
                <a:gd name="T1" fmla="*/ 0 h 407"/>
                <a:gd name="T2" fmla="*/ 192 w 861"/>
                <a:gd name="T3" fmla="*/ 407 h 407"/>
                <a:gd name="T4" fmla="*/ 411 w 861"/>
                <a:gd name="T5" fmla="*/ 407 h 407"/>
                <a:gd name="T6" fmla="*/ 392 w 861"/>
                <a:gd name="T7" fmla="*/ 368 h 407"/>
                <a:gd name="T8" fmla="*/ 518 w 861"/>
                <a:gd name="T9" fmla="*/ 407 h 407"/>
                <a:gd name="T10" fmla="*/ 861 w 861"/>
                <a:gd name="T11" fmla="*/ 407 h 407"/>
                <a:gd name="T12" fmla="*/ 0 w 861"/>
                <a:gd name="T1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1" h="407">
                  <a:moveTo>
                    <a:pt x="0" y="0"/>
                  </a:moveTo>
                  <a:lnTo>
                    <a:pt x="192" y="407"/>
                  </a:lnTo>
                  <a:lnTo>
                    <a:pt x="411" y="407"/>
                  </a:lnTo>
                  <a:lnTo>
                    <a:pt x="392" y="368"/>
                  </a:lnTo>
                  <a:lnTo>
                    <a:pt x="518" y="407"/>
                  </a:lnTo>
                  <a:lnTo>
                    <a:pt x="861" y="40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7"/>
            <p:cNvSpPr>
              <a:spLocks/>
            </p:cNvSpPr>
            <p:nvPr userDrawn="1"/>
          </p:nvSpPr>
          <p:spPr bwMode="auto">
            <a:xfrm>
              <a:off x="3860800" y="2246313"/>
              <a:ext cx="1366838" cy="646113"/>
            </a:xfrm>
            <a:custGeom>
              <a:avLst/>
              <a:gdLst>
                <a:gd name="T0" fmla="*/ 0 w 861"/>
                <a:gd name="T1" fmla="*/ 0 h 407"/>
                <a:gd name="T2" fmla="*/ 192 w 861"/>
                <a:gd name="T3" fmla="*/ 407 h 407"/>
                <a:gd name="T4" fmla="*/ 411 w 861"/>
                <a:gd name="T5" fmla="*/ 407 h 407"/>
                <a:gd name="T6" fmla="*/ 392 w 861"/>
                <a:gd name="T7" fmla="*/ 368 h 407"/>
                <a:gd name="T8" fmla="*/ 518 w 861"/>
                <a:gd name="T9" fmla="*/ 407 h 407"/>
                <a:gd name="T10" fmla="*/ 861 w 861"/>
                <a:gd name="T11" fmla="*/ 407 h 407"/>
                <a:gd name="T12" fmla="*/ 0 w 861"/>
                <a:gd name="T1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1" h="407">
                  <a:moveTo>
                    <a:pt x="0" y="0"/>
                  </a:moveTo>
                  <a:lnTo>
                    <a:pt x="192" y="407"/>
                  </a:lnTo>
                  <a:lnTo>
                    <a:pt x="411" y="407"/>
                  </a:lnTo>
                  <a:lnTo>
                    <a:pt x="392" y="368"/>
                  </a:lnTo>
                  <a:lnTo>
                    <a:pt x="518" y="407"/>
                  </a:lnTo>
                  <a:lnTo>
                    <a:pt x="861" y="407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232BE6D2-D7C7-44A5-8B46-BE31C6754684}"/>
              </a:ext>
            </a:extLst>
          </p:cNvPr>
          <p:cNvSpPr/>
          <p:nvPr userDrawn="1"/>
        </p:nvSpPr>
        <p:spPr>
          <a:xfrm>
            <a:off x="1" y="5109210"/>
            <a:ext cx="9143999" cy="34290"/>
          </a:xfrm>
          <a:prstGeom prst="rect">
            <a:avLst/>
          </a:prstGeom>
          <a:solidFill>
            <a:srgbClr val="FFCE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1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hf hdr="0" dt="0"/>
  <p:txStyles>
    <p:titleStyle>
      <a:lvl1pPr algn="l" defTabSz="779252" rtl="0" eaLnBrk="1" latinLnBrk="0" hangingPunct="1"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13B11-FAA1-437E-8C34-58047FD980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91B8E4-2671-413E-BD65-43C8119388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19200" y="1963812"/>
            <a:ext cx="5105400" cy="457200"/>
          </a:xfrm>
        </p:spPr>
        <p:txBody>
          <a:bodyPr/>
          <a:lstStyle/>
          <a:p>
            <a:r>
              <a:rPr lang="en-US" dirty="0"/>
              <a:t>XLamp XP-G2 High Efficacy LEDs</a:t>
            </a:r>
          </a:p>
        </p:txBody>
      </p:sp>
    </p:spTree>
    <p:extLst>
      <p:ext uri="{BB962C8B-B14F-4D97-AF65-F5344CB8AC3E}">
        <p14:creationId xmlns:p14="http://schemas.microsoft.com/office/powerpoint/2010/main" val="95965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11C8-5AD8-4A50-ADE2-25E7C4D00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XLamp XP-G2 High Efficacy LEDs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4C32B4-F80A-4037-93D0-F5F31211E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002155"/>
              </p:ext>
            </p:extLst>
          </p:nvPr>
        </p:nvGraphicFramePr>
        <p:xfrm>
          <a:off x="5682414" y="1127139"/>
          <a:ext cx="3079085" cy="742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3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5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algn="l" defTabSz="779252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Footprint:</a:t>
                      </a:r>
                    </a:p>
                  </a:txBody>
                  <a:tcPr marT="34290" marB="342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79252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3.45 mm x 3.45 mm</a:t>
                      </a:r>
                    </a:p>
                  </a:txBody>
                  <a:tcPr marT="34290" marB="3429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algn="l" defTabSz="779252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 Current:</a:t>
                      </a:r>
                    </a:p>
                  </a:txBody>
                  <a:tcPr marT="34290" marB="342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79252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 mA</a:t>
                      </a:r>
                    </a:p>
                  </a:txBody>
                  <a:tcPr marT="34290" marB="3429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56BF7F2-D7E5-4DB6-BB36-D6E57832D56E}"/>
              </a:ext>
            </a:extLst>
          </p:cNvPr>
          <p:cNvSpPr/>
          <p:nvPr/>
        </p:nvSpPr>
        <p:spPr bwMode="auto">
          <a:xfrm>
            <a:off x="3015414" y="1127139"/>
            <a:ext cx="2667000" cy="7429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0" tIns="45715" rIns="91430" bIns="45715" numCol="1" rtlCol="0" anchor="ctr" anchorCtr="0" compatLnSpc="1">
            <a:prstTxWarp prst="textNoShape">
              <a:avLst/>
            </a:prstTxWarp>
          </a:bodyPr>
          <a:lstStyle/>
          <a:p>
            <a:pPr algn="ctr" defTabSz="91429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ea typeface="ＭＳ Ｐゴシック" pitchFamily="-4" charset="-128"/>
              </a:rPr>
              <a:t>XLamp XP-G2 White</a:t>
            </a:r>
          </a:p>
          <a:p>
            <a:pPr algn="ctr" defTabSz="91429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ea typeface="ＭＳ Ｐゴシック" pitchFamily="-4" charset="-128"/>
              </a:rPr>
              <a:t>High Efficacy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7E59810-AB4C-4234-8A26-21894CC856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837714"/>
              </p:ext>
            </p:extLst>
          </p:nvPr>
        </p:nvGraphicFramePr>
        <p:xfrm>
          <a:off x="1816142" y="2266950"/>
          <a:ext cx="5302915" cy="2127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8E26EF99-5526-498F-A0D9-71F218EE00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99" y="1171334"/>
            <a:ext cx="1089299" cy="723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10D591E-343F-4DBA-A9C1-4EB2A5761E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99" y="1263537"/>
            <a:ext cx="595108" cy="606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197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C747E-BFC1-45D5-8A33-0F1502C47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Characteristics: XP-G2 vs XP-G2 HE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FF2D43-0571-438A-9FDA-EEEB714620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700" y="1130634"/>
            <a:ext cx="990600" cy="686468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AF7B6F-DD98-4613-8995-8DE83D038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572861"/>
              </p:ext>
            </p:extLst>
          </p:nvPr>
        </p:nvGraphicFramePr>
        <p:xfrm>
          <a:off x="1143000" y="1885950"/>
          <a:ext cx="60960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712546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909285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598722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XP-G2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XP-G2 High Efficacy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3494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Max Current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 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2000 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9872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Typical </a:t>
                      </a:r>
                      <a:r>
                        <a:rPr lang="en-US" b="1" dirty="0" err="1"/>
                        <a:t>Vf</a:t>
                      </a:r>
                      <a:endParaRPr lang="en-US" b="1" dirty="0"/>
                    </a:p>
                    <a:p>
                      <a:pPr algn="ctr"/>
                      <a:r>
                        <a:rPr lang="en-US" sz="1200" b="1" dirty="0"/>
                        <a:t>(350 mA, </a:t>
                      </a:r>
                      <a:r>
                        <a:rPr lang="en-US" sz="1200" b="1" dirty="0" err="1"/>
                        <a:t>Tj</a:t>
                      </a:r>
                      <a:r>
                        <a:rPr lang="en-US" sz="1200" b="1" dirty="0"/>
                        <a:t> = 85°C)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2.80 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2.73 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38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Max </a:t>
                      </a:r>
                      <a:r>
                        <a:rPr lang="en-US" b="1" dirty="0" err="1"/>
                        <a:t>Vf</a:t>
                      </a:r>
                      <a:endParaRPr lang="en-US" b="1" dirty="0"/>
                    </a:p>
                    <a:p>
                      <a:pPr algn="ctr"/>
                      <a:r>
                        <a:rPr lang="en-US" sz="1200" b="1" dirty="0"/>
                        <a:t>(350 mA, </a:t>
                      </a:r>
                      <a:r>
                        <a:rPr lang="en-US" sz="1200" b="1" dirty="0" err="1"/>
                        <a:t>Tj</a:t>
                      </a:r>
                      <a:r>
                        <a:rPr lang="en-US" sz="1200" b="1" dirty="0"/>
                        <a:t> = 85°C)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3.15 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3.00 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216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Thermal Resistance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°C/W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3 °C/W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7306296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43825F8-9050-40D6-9467-F1F003251B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130634"/>
            <a:ext cx="963573" cy="640349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8333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CB11E-5453-4763-B8A6-64E95FA64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XLamp XP-G2 HE Improves LPW by 4%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016C72-E1DF-4094-8B6C-93DD78680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76350"/>
            <a:ext cx="4965432" cy="2819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8BC8DA-1F57-49A2-934A-7474004572A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867400" y="3105150"/>
          <a:ext cx="233476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384">
                  <a:extLst>
                    <a:ext uri="{9D8B030D-6E8A-4147-A177-3AD203B41FA5}">
                      <a16:colId xmlns:a16="http://schemas.microsoft.com/office/drawing/2014/main" val="1118065855"/>
                    </a:ext>
                  </a:extLst>
                </a:gridCol>
                <a:gridCol w="1167384">
                  <a:extLst>
                    <a:ext uri="{9D8B030D-6E8A-4147-A177-3AD203B41FA5}">
                      <a16:colId xmlns:a16="http://schemas.microsoft.com/office/drawing/2014/main" val="147193206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XP-G2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787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 dirty="0"/>
                        <a:t>Flux 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LPW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428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S4 (164 </a:t>
                      </a:r>
                      <a:r>
                        <a:rPr lang="en-US" sz="1200" dirty="0" err="1"/>
                        <a:t>lm</a:t>
                      </a:r>
                      <a:r>
                        <a:rPr lang="en-US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691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S3 (156 </a:t>
                      </a:r>
                      <a:r>
                        <a:rPr lang="en-US" sz="1200" dirty="0" err="1"/>
                        <a:t>lm</a:t>
                      </a:r>
                      <a:r>
                        <a:rPr lang="en-US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6842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DC1A576-B109-4731-8AB2-A33E2D323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387640"/>
              </p:ext>
            </p:extLst>
          </p:nvPr>
        </p:nvGraphicFramePr>
        <p:xfrm>
          <a:off x="5867400" y="1352550"/>
          <a:ext cx="233476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384">
                  <a:extLst>
                    <a:ext uri="{9D8B030D-6E8A-4147-A177-3AD203B41FA5}">
                      <a16:colId xmlns:a16="http://schemas.microsoft.com/office/drawing/2014/main" val="1118065855"/>
                    </a:ext>
                  </a:extLst>
                </a:gridCol>
                <a:gridCol w="1167384">
                  <a:extLst>
                    <a:ext uri="{9D8B030D-6E8A-4147-A177-3AD203B41FA5}">
                      <a16:colId xmlns:a16="http://schemas.microsoft.com/office/drawing/2014/main" val="147193206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XP-G2 HE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787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 dirty="0"/>
                        <a:t>Flux 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LPW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428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S4 (164 </a:t>
                      </a:r>
                      <a:r>
                        <a:rPr lang="en-US" sz="1200" dirty="0" err="1"/>
                        <a:t>lm</a:t>
                      </a:r>
                      <a:r>
                        <a:rPr lang="en-US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2"/>
                          </a:solidFill>
                        </a:rPr>
                        <a:t>153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691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S3 (156 </a:t>
                      </a:r>
                      <a:r>
                        <a:rPr lang="en-US" sz="1200" dirty="0" err="1"/>
                        <a:t>lm</a:t>
                      </a:r>
                      <a:r>
                        <a:rPr lang="en-US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2"/>
                          </a:solidFill>
                        </a:rPr>
                        <a:t>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68428"/>
                  </a:ext>
                </a:extLst>
              </a:tr>
            </a:tbl>
          </a:graphicData>
        </a:graphic>
      </p:graphicFrame>
      <p:sp>
        <p:nvSpPr>
          <p:cNvPr id="6" name="Arrow: Up 5">
            <a:extLst>
              <a:ext uri="{FF2B5EF4-FFF2-40B4-BE49-F238E27FC236}">
                <a16:creationId xmlns:a16="http://schemas.microsoft.com/office/drawing/2014/main" id="{FBAAB25A-4E85-4186-A373-658A81FD1BBD}"/>
              </a:ext>
            </a:extLst>
          </p:cNvPr>
          <p:cNvSpPr/>
          <p:nvPr/>
        </p:nvSpPr>
        <p:spPr>
          <a:xfrm>
            <a:off x="6501384" y="2548890"/>
            <a:ext cx="1066800" cy="457200"/>
          </a:xfrm>
          <a:prstGeom prst="up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2ED6EE-DC0F-401C-B6AE-A9CAD28FA009}"/>
              </a:ext>
            </a:extLst>
          </p:cNvPr>
          <p:cNvSpPr txBox="1"/>
          <p:nvPr/>
        </p:nvSpPr>
        <p:spPr>
          <a:xfrm>
            <a:off x="5486400" y="4301490"/>
            <a:ext cx="3429000" cy="276965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r>
              <a:rPr lang="en-US" sz="1200" dirty="0">
                <a:cs typeface="Roboto Light"/>
              </a:rPr>
              <a:t>Min flux, typical </a:t>
            </a:r>
            <a:r>
              <a:rPr lang="en-US" sz="1200" dirty="0" err="1">
                <a:cs typeface="Roboto Light"/>
              </a:rPr>
              <a:t>Vf</a:t>
            </a:r>
            <a:r>
              <a:rPr lang="en-US" sz="1200" dirty="0">
                <a:cs typeface="Roboto Light"/>
              </a:rPr>
              <a:t> @ 700 mA, </a:t>
            </a:r>
            <a:r>
              <a:rPr lang="en-US" sz="1200" dirty="0" err="1">
                <a:cs typeface="Roboto Light"/>
              </a:rPr>
              <a:t>Tj</a:t>
            </a:r>
            <a:r>
              <a:rPr lang="en-US" sz="1200" dirty="0">
                <a:cs typeface="Roboto Light"/>
              </a:rPr>
              <a:t> = 85°C</a:t>
            </a:r>
          </a:p>
        </p:txBody>
      </p:sp>
    </p:spTree>
    <p:extLst>
      <p:ext uri="{BB962C8B-B14F-4D97-AF65-F5344CB8AC3E}">
        <p14:creationId xmlns:p14="http://schemas.microsoft.com/office/powerpoint/2010/main" val="81750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/>
              <a:t>XLamp XP-G2 High Efficacy Characteristics &amp; Features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965603"/>
              </p:ext>
            </p:extLst>
          </p:nvPr>
        </p:nvGraphicFramePr>
        <p:xfrm>
          <a:off x="529200" y="806792"/>
          <a:ext cx="4099560" cy="22821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43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</a:rPr>
                        <a:t>XP-G2 HE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Max Current / Power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2000 mA / 6W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Typ. </a:t>
                      </a:r>
                      <a:r>
                        <a:rPr lang="en-US" sz="1100" b="0" dirty="0" err="1">
                          <a:solidFill>
                            <a:schemeClr val="bg1"/>
                          </a:solidFill>
                        </a:rPr>
                        <a:t>Vf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  @ 350 </a:t>
                      </a:r>
                      <a:r>
                        <a:rPr lang="en-US" sz="1100" b="0" dirty="0" err="1">
                          <a:solidFill>
                            <a:schemeClr val="bg1"/>
                          </a:solidFill>
                        </a:rPr>
                        <a:t>mA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, 85°C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2.73 V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Viewing Angle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125º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Thermal Resistance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 ºC/W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Reflow</a:t>
                      </a:r>
                      <a:r>
                        <a:rPr lang="en-US" sz="11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100" b="0" baseline="0" dirty="0" err="1">
                          <a:solidFill>
                            <a:schemeClr val="bg1"/>
                          </a:solidFill>
                        </a:rPr>
                        <a:t>Solderable</a:t>
                      </a:r>
                      <a:endParaRPr lang="en-US" sz="1100" b="0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b="0" dirty="0" err="1">
                          <a:solidFill>
                            <a:schemeClr val="bg1"/>
                          </a:solidFill>
                        </a:rPr>
                        <a:t>RoHS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 &amp; REACH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UL</a:t>
                      </a:r>
                      <a:r>
                        <a:rPr lang="en-US" sz="1100" b="0" baseline="0" dirty="0">
                          <a:solidFill>
                            <a:schemeClr val="bg1"/>
                          </a:solidFill>
                        </a:rPr>
                        <a:t> Recognized</a:t>
                      </a:r>
                      <a:endParaRPr lang="en-US" sz="1100" b="0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Level 4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/>
                          </a:solidFill>
                        </a:rPr>
                        <a:t>Elec.</a:t>
                      </a:r>
                      <a:r>
                        <a:rPr lang="en-US" sz="1100" b="0" baseline="0" dirty="0">
                          <a:solidFill>
                            <a:schemeClr val="bg1"/>
                          </a:solidFill>
                        </a:rPr>
                        <a:t> Neutral Thermal Pad</a:t>
                      </a:r>
                      <a:endParaRPr lang="en-US" sz="1100" b="0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165820"/>
              </p:ext>
            </p:extLst>
          </p:nvPr>
        </p:nvGraphicFramePr>
        <p:xfrm>
          <a:off x="533400" y="3352999"/>
          <a:ext cx="8007295" cy="1140507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117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43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4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4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+mn-lt"/>
                          <a:cs typeface="Arial" pitchFamily="34" charset="0"/>
                        </a:rPr>
                        <a:t>CRI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CCFFFF"/>
                          </a:solidFill>
                          <a:latin typeface="+mn-lt"/>
                          <a:cs typeface="Arial" pitchFamily="34" charset="0"/>
                        </a:rPr>
                        <a:t>&gt;5000K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Arial" pitchFamily="34" charset="0"/>
                        </a:rPr>
                        <a:t>5000K</a:t>
                      </a:r>
                    </a:p>
                  </a:txBody>
                  <a:tcPr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Arial" pitchFamily="34" charset="0"/>
                        </a:rPr>
                        <a:t>4500K</a:t>
                      </a:r>
                    </a:p>
                  </a:txBody>
                  <a:tcPr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Arial" pitchFamily="34" charset="0"/>
                        </a:rPr>
                        <a:t>4000K</a:t>
                      </a:r>
                    </a:p>
                  </a:txBody>
                  <a:tcPr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Arial" pitchFamily="34" charset="0"/>
                        </a:rPr>
                        <a:t>3500K</a:t>
                      </a:r>
                    </a:p>
                  </a:txBody>
                  <a:tcPr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Arial" pitchFamily="34" charset="0"/>
                        </a:rPr>
                        <a:t>3000K</a:t>
                      </a:r>
                    </a:p>
                  </a:txBody>
                  <a:tcPr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Arial" pitchFamily="34" charset="0"/>
                        </a:rPr>
                        <a:t>2700K</a:t>
                      </a:r>
                    </a:p>
                  </a:txBody>
                  <a:tcPr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349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70 min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349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80 min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349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90 min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rgbClr val="8CC50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894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000" y="2647950"/>
            <a:ext cx="252719" cy="17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1850F58-E416-446C-8FCC-96E5969CDC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2531" y="1276350"/>
            <a:ext cx="3498164" cy="166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487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64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372325"/>
              </p:ext>
            </p:extLst>
          </p:nvPr>
        </p:nvGraphicFramePr>
        <p:xfrm>
          <a:off x="304800" y="1047750"/>
          <a:ext cx="8595360" cy="246126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CC503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Min Flux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CC503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(350 mA, 85 ºC)</a:t>
                      </a:r>
                    </a:p>
                  </a:txBody>
                  <a:tcPr marT="34290" marB="3429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CFFFF"/>
                          </a:solidFill>
                          <a:latin typeface="+mn-lt"/>
                          <a:cs typeface="Arial" pitchFamily="34" charset="0"/>
                        </a:rPr>
                        <a:t>&gt;5000K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rgbClr val="CCFFFF"/>
                          </a:solidFill>
                          <a:latin typeface="+mn-lt"/>
                          <a:cs typeface="Arial" pitchFamily="34" charset="0"/>
                        </a:rPr>
                        <a:t>(51)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5000K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</a:b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(E3)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4000K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</a:b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(E5)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3500K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</a:b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(E6)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3000K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</a:b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(E7)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2700K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</a:b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(E8)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9C9C9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Flux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9C9C9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(350 mA, 25 ºC)</a:t>
                      </a:r>
                    </a:p>
                  </a:txBody>
                  <a:tcPr marT="34290" marB="34290" anchor="b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Flux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</a:b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(700 mA, 85 ºC)</a:t>
                      </a:r>
                    </a:p>
                  </a:txBody>
                  <a:tcPr marT="34290" marB="34290" anchor="b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9EDFF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Flux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9EDFF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</a:b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9EDFF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(1.5 A, </a:t>
                      </a:r>
                      <a:b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9EDFF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</a:b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9EDFF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85 ºC)</a:t>
                      </a:r>
                    </a:p>
                  </a:txBody>
                  <a:tcPr marT="34290" marB="34290" anchor="b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S4 (L)</a:t>
                      </a:r>
                    </a:p>
                  </a:txBody>
                  <a:tcPr marT="34290" marB="3429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164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164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164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164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4" charset="-128"/>
                      </a:endParaRP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4" charset="-128"/>
                      </a:endParaRP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180</a:t>
                      </a:r>
                    </a:p>
                  </a:txBody>
                  <a:tcPr marT="34290" marB="3429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303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561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S3 (K)</a:t>
                      </a:r>
                    </a:p>
                  </a:txBody>
                  <a:tcPr marT="34290" marB="3429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156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156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00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156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156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156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156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171</a:t>
                      </a:r>
                    </a:p>
                  </a:txBody>
                  <a:tcPr marT="34290" marB="3429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288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534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S2 (J)</a:t>
                      </a:r>
                    </a:p>
                  </a:txBody>
                  <a:tcPr marT="34290" marB="3429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148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148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00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148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148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148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148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80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163</a:t>
                      </a:r>
                    </a:p>
                  </a:txBody>
                  <a:tcPr marT="34290" marB="3429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273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506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R5 (H)</a:t>
                      </a:r>
                    </a:p>
                  </a:txBody>
                  <a:tcPr marT="34290" marB="3429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139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5596"/>
                        </a:gs>
                        <a:gs pos="100000">
                          <a:srgbClr val="101F3F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139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005596"/>
                        </a:gs>
                        <a:gs pos="100000">
                          <a:srgbClr val="101F3F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139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5596"/>
                        </a:gs>
                        <a:gs pos="100000">
                          <a:srgbClr val="101F3F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139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5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139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139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5480C3"/>
                        </a:gs>
                        <a:gs pos="100000">
                          <a:srgbClr val="005596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153</a:t>
                      </a:r>
                    </a:p>
                  </a:txBody>
                  <a:tcPr marT="34290" marB="3429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257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475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R4 (G)</a:t>
                      </a:r>
                    </a:p>
                  </a:txBody>
                  <a:tcPr marT="34290" marB="3429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130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130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130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130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130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5596"/>
                        </a:gs>
                        <a:gs pos="100000">
                          <a:srgbClr val="101F3F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130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5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143</a:t>
                      </a:r>
                    </a:p>
                  </a:txBody>
                  <a:tcPr marT="34290" marB="3429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240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445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R3 (F)</a:t>
                      </a:r>
                    </a:p>
                  </a:txBody>
                  <a:tcPr marT="34290" marB="3429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4" charset="-128"/>
                      </a:endParaRP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122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122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122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122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122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5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134</a:t>
                      </a:r>
                    </a:p>
                  </a:txBody>
                  <a:tcPr marT="34290" marB="3429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225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417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R2 (E)</a:t>
                      </a:r>
                    </a:p>
                  </a:txBody>
                  <a:tcPr marT="34290" marB="3429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114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114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114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114</a:t>
                      </a:r>
                      <a:endParaRPr kumimoji="0" 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4" charset="-128"/>
                        <a:cs typeface="+mn-cs"/>
                      </a:endParaRP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114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114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125</a:t>
                      </a:r>
                    </a:p>
                  </a:txBody>
                  <a:tcPr marT="34290" marB="3429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210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390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Q5 (D)</a:t>
                      </a:r>
                    </a:p>
                  </a:txBody>
                  <a:tcPr marT="34290" marB="3429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5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107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  <a:cs typeface="+mn-cs"/>
                        </a:rPr>
                        <a:t>107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107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107</a:t>
                      </a:r>
                      <a:endParaRPr kumimoji="0" 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4" charset="-128"/>
                        <a:cs typeface="+mn-cs"/>
                      </a:endParaRP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107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4" charset="-128"/>
                        </a:rPr>
                        <a:t>107</a:t>
                      </a:r>
                    </a:p>
                  </a:txBody>
                  <a:tcPr marT="34290" marB="3429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1F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118</a:t>
                      </a:r>
                    </a:p>
                  </a:txBody>
                  <a:tcPr marT="34290" marB="3429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197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+mn-lt"/>
                        </a:rPr>
                        <a:t>366</a:t>
                      </a:r>
                    </a:p>
                  </a:txBody>
                  <a:tcPr marT="34290" marB="3429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/>
              <a:t>XLamp XP-G2 </a:t>
            </a:r>
            <a:r>
              <a:rPr lang="en-US" dirty="0">
                <a:sym typeface="Wingdings" pitchFamily="2" charset="2"/>
              </a:rPr>
              <a:t>High Efficacy Standard Order Codes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92EAD44-D2E8-44A3-AB74-F891795E33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TextBox 5"/>
          <p:cNvSpPr txBox="1"/>
          <p:nvPr/>
        </p:nvSpPr>
        <p:spPr>
          <a:xfrm>
            <a:off x="245390" y="3509010"/>
            <a:ext cx="6400800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1775" indent="-231775" eaLnBrk="0" hangingPunct="0">
              <a:buSzPct val="110000"/>
              <a:defRPr/>
            </a:pPr>
            <a:r>
              <a:rPr lang="en-US" sz="1100" i="0" dirty="0">
                <a:latin typeface="+mn-lt"/>
              </a:rPr>
              <a:t>Minimum luminous flux @ 350 mA, 85 °C (lm)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873707"/>
              </p:ext>
            </p:extLst>
          </p:nvPr>
        </p:nvGraphicFramePr>
        <p:xfrm>
          <a:off x="7391400" y="3758845"/>
          <a:ext cx="1371600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70 CRI min (B)</a:t>
                      </a:r>
                    </a:p>
                  </a:txBody>
                  <a:tcPr marT="34290" marB="34290" anchor="ctr">
                    <a:solidFill>
                      <a:srgbClr val="5480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80 CRI min (H)</a:t>
                      </a:r>
                    </a:p>
                  </a:txBody>
                  <a:tcPr marT="34290" marB="34290" anchor="ctr">
                    <a:solidFill>
                      <a:srgbClr val="0055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90 CRI min (U)</a:t>
                      </a:r>
                    </a:p>
                  </a:txBody>
                  <a:tcPr marT="34290" marB="34290" anchor="ctr">
                    <a:solidFill>
                      <a:srgbClr val="101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78490" y="700004"/>
            <a:ext cx="70104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i="0" dirty="0"/>
              <a:t>For a complete listing of available order codes, refer to the data sheet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423526"/>
              </p:ext>
            </p:extLst>
          </p:nvPr>
        </p:nvGraphicFramePr>
        <p:xfrm>
          <a:off x="1676400" y="3980858"/>
          <a:ext cx="4895374" cy="544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300" dirty="0"/>
                        <a:t>XP-G2</a:t>
                      </a:r>
                      <a:r>
                        <a:rPr lang="en-US" sz="1300" baseline="0" dirty="0"/>
                        <a:t> High Efficacy</a:t>
                      </a:r>
                      <a:endParaRPr lang="en-US" sz="1300" dirty="0"/>
                    </a:p>
                  </a:txBody>
                  <a:tcPr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2C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XPGBWT-</a:t>
                      </a:r>
                      <a:r>
                        <a:rPr lang="en-US" sz="1300" dirty="0">
                          <a:solidFill>
                            <a:srgbClr val="FFC000"/>
                          </a:solidFill>
                        </a:rPr>
                        <a:t>H</a:t>
                      </a:r>
                      <a:r>
                        <a:rPr lang="en-US" sz="1300" dirty="0"/>
                        <a:t>E-0000-0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300" dirty="0">
                          <a:solidFill>
                            <a:srgbClr val="8CC503"/>
                          </a:solidFill>
                        </a:rPr>
                        <a:t>H</a:t>
                      </a:r>
                      <a:r>
                        <a:rPr lang="en-US" sz="1300" dirty="0">
                          <a:solidFill>
                            <a:srgbClr val="5480C3"/>
                          </a:solidFill>
                        </a:rPr>
                        <a:t>E7</a:t>
                      </a:r>
                    </a:p>
                  </a:txBody>
                  <a:tcPr marT="34290" marB="3429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2C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100" dirty="0">
                        <a:solidFill>
                          <a:schemeClr val="accent2"/>
                        </a:solidFill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2C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 gridSpan="2">
                  <a:txBody>
                    <a:bodyPr/>
                    <a:lstStyle/>
                    <a:p>
                      <a:pPr algn="l"/>
                      <a:endParaRPr lang="en-US" sz="1300" i="1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2C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FFC000"/>
                          </a:solidFill>
                        </a:rPr>
                        <a:t>CRI</a:t>
                      </a:r>
                      <a:r>
                        <a:rPr lang="en-US" sz="1300" dirty="0"/>
                        <a:t>         </a:t>
                      </a:r>
                      <a:r>
                        <a:rPr lang="en-US" sz="1300" dirty="0">
                          <a:solidFill>
                            <a:srgbClr val="8CC503"/>
                          </a:solidFill>
                        </a:rPr>
                        <a:t>Flux</a:t>
                      </a:r>
                      <a:r>
                        <a:rPr lang="en-US" sz="1300" dirty="0"/>
                        <a:t>  </a:t>
                      </a:r>
                      <a:r>
                        <a:rPr lang="en-US" sz="1300" dirty="0">
                          <a:solidFill>
                            <a:srgbClr val="5480C3"/>
                          </a:solidFill>
                        </a:rPr>
                        <a:t>Color</a:t>
                      </a:r>
                    </a:p>
                  </a:txBody>
                  <a:tcPr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C2C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DAFCAE36-892C-4FA6-894E-5604782BA1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09550"/>
            <a:ext cx="848910" cy="564149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17227306"/>
      </p:ext>
    </p:extLst>
  </p:cSld>
  <p:clrMapOvr>
    <a:masterClrMapping/>
  </p:clrMapOvr>
</p:sld>
</file>

<file path=ppt/theme/theme1.xml><?xml version="1.0" encoding="utf-8"?>
<a:theme xmlns:a="http://schemas.openxmlformats.org/drawingml/2006/main" name="1_corporate-template-16x9-internal (9)">
  <a:themeElements>
    <a:clrScheme name="Custom 9">
      <a:dk1>
        <a:srgbClr val="343433"/>
      </a:dk1>
      <a:lt1>
        <a:srgbClr val="FEFFFF"/>
      </a:lt1>
      <a:dk2>
        <a:srgbClr val="330070"/>
      </a:dk2>
      <a:lt2>
        <a:srgbClr val="005495"/>
      </a:lt2>
      <a:accent1>
        <a:srgbClr val="A7A7AA"/>
      </a:accent1>
      <a:accent2>
        <a:srgbClr val="5580C3"/>
      </a:accent2>
      <a:accent3>
        <a:srgbClr val="7B53C7"/>
      </a:accent3>
      <a:accent4>
        <a:srgbClr val="C3D600"/>
      </a:accent4>
      <a:accent5>
        <a:srgbClr val="E1513C"/>
      </a:accent5>
      <a:accent6>
        <a:srgbClr val="F6BD00"/>
      </a:accent6>
      <a:hlink>
        <a:srgbClr val="330071"/>
      </a:hlink>
      <a:folHlink>
        <a:srgbClr val="0055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  <a:miter lim="800000"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91410" tIns="45703" rIns="91410" bIns="45703" rtlCol="0">
        <a:spAutoFit/>
      </a:bodyPr>
      <a:lstStyle>
        <a:defPPr>
          <a:defRPr sz="1400" dirty="0" err="1" smtClean="0">
            <a:cs typeface="Roboto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ual Brand_16X9_NONCONFIDENTIAL Template_2019.potx [Read-Only]" id="{09881D51-AF26-45CE-83DB-75098A25442D}" vid="{8F6F9D4F-82A3-4CA5-9564-51A98DA3F6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escription0 xmlns="373a0383-cb32-4841-b4dd-3e526f9c58e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E4B5FCE6AF85468734DF661CEBB578" ma:contentTypeVersion="1" ma:contentTypeDescription="Create a new document." ma:contentTypeScope="" ma:versionID="12c9311e00e9d28a287b023619fa3d0b">
  <xsd:schema xmlns:xsd="http://www.w3.org/2001/XMLSchema" xmlns:p="http://schemas.microsoft.com/office/2006/metadata/properties" xmlns:ns2="373a0383-cb32-4841-b4dd-3e526f9c58ed" targetNamespace="http://schemas.microsoft.com/office/2006/metadata/properties" ma:root="true" ma:fieldsID="702ac01140c7bbb4b72c85f185dfee45" ns2:_="">
    <xsd:import namespace="373a0383-cb32-4841-b4dd-3e526f9c58ed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73a0383-cb32-4841-b4dd-3e526f9c58ed" elementFormDefault="qualified">
    <xsd:import namespace="http://schemas.microsoft.com/office/2006/documentManagement/type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8F1CB-C0C4-48FB-8DC1-29906C96D734}">
  <ds:schemaRefs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373a0383-cb32-4841-b4dd-3e526f9c58ed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AB16E41-2801-4AAD-B96F-F3F469FCB4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3a0383-cb32-4841-b4dd-3e526f9c58e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B292D3F-3AE6-468A-963B-D0A57A3D64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corporate-template-16x9-internal (9)</Template>
  <TotalTime>2260</TotalTime>
  <Words>446</Words>
  <Application>Microsoft Office PowerPoint</Application>
  <PresentationFormat>On-screen Show (16:9)</PresentationFormat>
  <Paragraphs>178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Roboto Light</vt:lpstr>
      <vt:lpstr>Wingdings</vt:lpstr>
      <vt:lpstr>1_corporate-template-16x9-internal (9)</vt:lpstr>
      <vt:lpstr>PowerPoint Presentation</vt:lpstr>
      <vt:lpstr>XLamp XP-G2 High Efficacy LEDs</vt:lpstr>
      <vt:lpstr>Characteristics: XP-G2 vs XP-G2 HE</vt:lpstr>
      <vt:lpstr>XLamp XP-G2 HE Improves LPW by 4%</vt:lpstr>
      <vt:lpstr>XLamp XP-G2 High Efficacy Characteristics &amp; Features</vt:lpstr>
      <vt:lpstr>XLamp XP-G2 High Efficacy Standard Order Codes</vt:lpstr>
    </vt:vector>
  </TitlesOfParts>
  <Company>Cree,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Cree, Inc Presentation</dc:title>
  <dc:creator>Paul Scheidt</dc:creator>
  <cp:lastModifiedBy>Paul Scheidt</cp:lastModifiedBy>
  <cp:revision>215</cp:revision>
  <cp:lastPrinted>2018-01-16T15:54:46Z</cp:lastPrinted>
  <dcterms:created xsi:type="dcterms:W3CDTF">2016-06-21T19:38:35Z</dcterms:created>
  <dcterms:modified xsi:type="dcterms:W3CDTF">2019-03-06T14:52:36Z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0x010100E9E4B5FCE6AF85468734DF661CEBB578</vt:lpwstr>
  </property>
</Properties>
</file>