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5"/>
  </p:notesMasterIdLst>
  <p:handoutMasterIdLst>
    <p:handoutMasterId r:id="rId16"/>
  </p:handoutMasterIdLst>
  <p:sldIdLst>
    <p:sldId id="285" r:id="rId5"/>
    <p:sldId id="401" r:id="rId6"/>
    <p:sldId id="402" r:id="rId7"/>
    <p:sldId id="404" r:id="rId8"/>
    <p:sldId id="403" r:id="rId9"/>
    <p:sldId id="397" r:id="rId10"/>
    <p:sldId id="398" r:id="rId11"/>
    <p:sldId id="399" r:id="rId12"/>
    <p:sldId id="406" r:id="rId13"/>
    <p:sldId id="279" r:id="rId14"/>
  </p:sldIdLst>
  <p:sldSz cx="9144000" cy="5143500" type="screen16x9"/>
  <p:notesSz cx="6858000" cy="9144000"/>
  <p:defaultTextStyle>
    <a:defPPr>
      <a:defRPr lang="en-US"/>
    </a:defPPr>
    <a:lvl1pPr marL="0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538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074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612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149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686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223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760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6298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iti Chasen" initials="AC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594"/>
    <a:srgbClr val="75787B"/>
    <a:srgbClr val="DDDEDE"/>
    <a:srgbClr val="422A88"/>
    <a:srgbClr val="343433"/>
    <a:srgbClr val="EFF4CB"/>
    <a:srgbClr val="C4D600"/>
    <a:srgbClr val="585C5E"/>
    <a:srgbClr val="A7A8AA"/>
    <a:srgbClr val="7D5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5238" autoAdjust="0"/>
  </p:normalViewPr>
  <p:slideViewPr>
    <p:cSldViewPr snapToGrid="0">
      <p:cViewPr varScale="1">
        <p:scale>
          <a:sx n="112" d="100"/>
          <a:sy n="112" d="100"/>
        </p:scale>
        <p:origin x="120" y="5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150" d="100"/>
          <a:sy n="150" d="100"/>
        </p:scale>
        <p:origin x="4624" y="1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88147-1D69-4A45-9637-27AEE925DA01}" type="doc">
      <dgm:prSet loTypeId="urn:microsoft.com/office/officeart/2005/8/layout/h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F2E7EF5-421A-4282-9225-4B5520972050}">
      <dgm:prSet phldrT="[Text]" custT="1"/>
      <dgm:spPr/>
      <dgm:t>
        <a:bodyPr/>
        <a:lstStyle/>
        <a:p>
          <a:r>
            <a:rPr lang="en-US" sz="1400" dirty="0"/>
            <a:t>Best-in-Class Output &amp; Efficiency</a:t>
          </a:r>
        </a:p>
      </dgm:t>
    </dgm:pt>
    <dgm:pt modelId="{81EB886C-EC79-40E0-8425-DD974F963E54}" type="parTrans" cxnId="{A1D51831-BB6C-49C4-ABCF-EF76CAF8492A}">
      <dgm:prSet/>
      <dgm:spPr/>
      <dgm:t>
        <a:bodyPr/>
        <a:lstStyle/>
        <a:p>
          <a:endParaRPr lang="en-US" sz="1600"/>
        </a:p>
      </dgm:t>
    </dgm:pt>
    <dgm:pt modelId="{D656788D-ACFC-43B2-8463-75EEF3B130B0}" type="sibTrans" cxnId="{A1D51831-BB6C-49C4-ABCF-EF76CAF8492A}">
      <dgm:prSet/>
      <dgm:spPr/>
      <dgm:t>
        <a:bodyPr/>
        <a:lstStyle/>
        <a:p>
          <a:endParaRPr lang="en-US" sz="1600"/>
        </a:p>
      </dgm:t>
    </dgm:pt>
    <dgm:pt modelId="{F7616CC0-CEB1-4107-AD01-59E52B3A7B04}">
      <dgm:prSet phldrT="[Text]" custT="1"/>
      <dgm:spPr/>
      <dgm:t>
        <a:bodyPr/>
        <a:lstStyle/>
        <a:p>
          <a:r>
            <a:rPr lang="en-US" sz="1400" dirty="0"/>
            <a:t>Easy Upgrade Path</a:t>
          </a:r>
        </a:p>
      </dgm:t>
    </dgm:pt>
    <dgm:pt modelId="{211D3AA6-7ADA-4F1C-B962-057556EA4AF0}" type="parTrans" cxnId="{06FE3BC5-6AE8-4143-AA53-3D1672C98130}">
      <dgm:prSet/>
      <dgm:spPr/>
      <dgm:t>
        <a:bodyPr/>
        <a:lstStyle/>
        <a:p>
          <a:endParaRPr lang="en-US" sz="1600"/>
        </a:p>
      </dgm:t>
    </dgm:pt>
    <dgm:pt modelId="{0B22E29F-006B-41A1-A553-72D3A0592D23}" type="sibTrans" cxnId="{06FE3BC5-6AE8-4143-AA53-3D1672C98130}">
      <dgm:prSet/>
      <dgm:spPr/>
      <dgm:t>
        <a:bodyPr/>
        <a:lstStyle/>
        <a:p>
          <a:endParaRPr lang="en-US" sz="1600"/>
        </a:p>
      </dgm:t>
    </dgm:pt>
    <dgm:pt modelId="{CB941935-8024-4A3A-BF8C-45959AB87C18}">
      <dgm:prSet phldrT="[Text]" custT="1"/>
      <dgm:spPr/>
      <dgm:t>
        <a:bodyPr/>
        <a:lstStyle/>
        <a:p>
          <a:r>
            <a:rPr lang="en-US" sz="1400" dirty="0"/>
            <a:t>Drop-in compatible with existing XP-based designs</a:t>
          </a:r>
        </a:p>
      </dgm:t>
    </dgm:pt>
    <dgm:pt modelId="{B4C9F25C-83D0-411B-807C-1C8C453C6E68}" type="parTrans" cxnId="{CE0CEAFF-2395-49CD-BF69-6BD126B2068E}">
      <dgm:prSet/>
      <dgm:spPr/>
      <dgm:t>
        <a:bodyPr/>
        <a:lstStyle/>
        <a:p>
          <a:endParaRPr lang="en-US" sz="1600"/>
        </a:p>
      </dgm:t>
    </dgm:pt>
    <dgm:pt modelId="{F639E29B-F38E-44CA-9389-FD01E0FC1A2B}" type="sibTrans" cxnId="{CE0CEAFF-2395-49CD-BF69-6BD126B2068E}">
      <dgm:prSet/>
      <dgm:spPr/>
      <dgm:t>
        <a:bodyPr/>
        <a:lstStyle/>
        <a:p>
          <a:endParaRPr lang="en-US" sz="1600"/>
        </a:p>
      </dgm:t>
    </dgm:pt>
    <dgm:pt modelId="{9C01C66E-730F-461F-9BDF-3FC6803A1C12}">
      <dgm:prSet phldrT="[Text]" custT="1"/>
      <dgm:spPr/>
      <dgm:t>
        <a:bodyPr/>
        <a:lstStyle/>
        <a:p>
          <a:r>
            <a:rPr lang="en-US" sz="1400" dirty="0"/>
            <a:t>Up to 57% higher minimum flux output</a:t>
          </a:r>
        </a:p>
      </dgm:t>
    </dgm:pt>
    <dgm:pt modelId="{7459435A-4FBE-4A05-9CF0-F5667036BD04}" type="parTrans" cxnId="{1320CC6D-6D23-4F73-886D-FF657D535DB5}">
      <dgm:prSet/>
      <dgm:spPr/>
      <dgm:t>
        <a:bodyPr/>
        <a:lstStyle/>
        <a:p>
          <a:endParaRPr lang="en-US"/>
        </a:p>
      </dgm:t>
    </dgm:pt>
    <dgm:pt modelId="{CD90642D-5298-42B8-BD79-358DC5BECB4F}" type="sibTrans" cxnId="{1320CC6D-6D23-4F73-886D-FF657D535DB5}">
      <dgm:prSet/>
      <dgm:spPr/>
      <dgm:t>
        <a:bodyPr/>
        <a:lstStyle/>
        <a:p>
          <a:endParaRPr lang="en-US"/>
        </a:p>
      </dgm:t>
    </dgm:pt>
    <dgm:pt modelId="{D1E3301F-492E-492B-AF28-D67E34ECFD0D}">
      <dgm:prSet phldrT="[Text]" custT="1"/>
      <dgm:spPr/>
      <dgm:t>
        <a:bodyPr/>
        <a:lstStyle/>
        <a:p>
          <a:r>
            <a:rPr lang="en-US" sz="1400" dirty="0"/>
            <a:t>Only LEDs with &gt;3.2 </a:t>
          </a:r>
          <a:r>
            <a:rPr lang="el-GR" sz="1400" i="0" dirty="0"/>
            <a:t>μ</a:t>
          </a:r>
          <a:r>
            <a:rPr lang="en-US" sz="1400" i="0" dirty="0" err="1"/>
            <a:t>mol</a:t>
          </a:r>
          <a:r>
            <a:rPr lang="en-US" sz="1400" i="0" dirty="0"/>
            <a:t>/J</a:t>
          </a:r>
          <a:r>
            <a:rPr lang="en-US" sz="1400" dirty="0"/>
            <a:t> PPE at both 660 &amp; 730 nm</a:t>
          </a:r>
        </a:p>
      </dgm:t>
    </dgm:pt>
    <dgm:pt modelId="{E1F4F66F-3691-434D-886C-77783A877D9D}" type="parTrans" cxnId="{99541428-BB72-4AB6-921F-830B348B14BC}">
      <dgm:prSet/>
      <dgm:spPr/>
      <dgm:t>
        <a:bodyPr/>
        <a:lstStyle/>
        <a:p>
          <a:endParaRPr lang="en-US"/>
        </a:p>
      </dgm:t>
    </dgm:pt>
    <dgm:pt modelId="{B6A45FC2-2FFA-4672-8AE2-94D91571F56B}" type="sibTrans" cxnId="{99541428-BB72-4AB6-921F-830B348B14BC}">
      <dgm:prSet/>
      <dgm:spPr/>
      <dgm:t>
        <a:bodyPr/>
        <a:lstStyle/>
        <a:p>
          <a:endParaRPr lang="en-US"/>
        </a:p>
      </dgm:t>
    </dgm:pt>
    <dgm:pt modelId="{AD498319-9437-426C-9610-65ACD2A49AF2}">
      <dgm:prSet phldrT="[Text]" custT="1"/>
      <dgm:spPr/>
      <dgm:t>
        <a:bodyPr/>
        <a:lstStyle/>
        <a:p>
          <a:r>
            <a:rPr lang="en-US" sz="1400" dirty="0"/>
            <a:t>Up to 68% higher efficiency than competing LEDs</a:t>
          </a:r>
        </a:p>
      </dgm:t>
    </dgm:pt>
    <dgm:pt modelId="{34D29D73-BE78-4A10-B4AB-D6E05FD22A9A}" type="parTrans" cxnId="{286066F4-F0A8-4CCF-B84C-27F20CEB43B8}">
      <dgm:prSet/>
      <dgm:spPr/>
      <dgm:t>
        <a:bodyPr/>
        <a:lstStyle/>
        <a:p>
          <a:endParaRPr lang="en-US"/>
        </a:p>
      </dgm:t>
    </dgm:pt>
    <dgm:pt modelId="{F7D8AEF5-85FE-4AAA-A395-538CEF0448A3}" type="sibTrans" cxnId="{286066F4-F0A8-4CCF-B84C-27F20CEB43B8}">
      <dgm:prSet/>
      <dgm:spPr/>
      <dgm:t>
        <a:bodyPr/>
        <a:lstStyle/>
        <a:p>
          <a:endParaRPr lang="en-US"/>
        </a:p>
      </dgm:t>
    </dgm:pt>
    <dgm:pt modelId="{83D1FA24-E204-4F8F-B0BB-7847327ECDD5}">
      <dgm:prSet phldrT="[Text]" custT="1"/>
      <dgm:spPr/>
      <dgm:t>
        <a:bodyPr/>
        <a:lstStyle/>
        <a:p>
          <a:r>
            <a:rPr lang="en-US" sz="1400" dirty="0"/>
            <a:t>Breakthrough Performance Over Previous Generation</a:t>
          </a:r>
        </a:p>
      </dgm:t>
    </dgm:pt>
    <dgm:pt modelId="{8133EC7D-6C82-4D71-9674-9679E7CFA92C}" type="sibTrans" cxnId="{15E7C1E5-ADAE-43DD-BC76-3026F4444436}">
      <dgm:prSet/>
      <dgm:spPr/>
      <dgm:t>
        <a:bodyPr/>
        <a:lstStyle/>
        <a:p>
          <a:endParaRPr lang="en-US" sz="1600"/>
        </a:p>
      </dgm:t>
    </dgm:pt>
    <dgm:pt modelId="{E11AF122-8A45-4543-A5D8-40294EB9829B}" type="parTrans" cxnId="{15E7C1E5-ADAE-43DD-BC76-3026F4444436}">
      <dgm:prSet/>
      <dgm:spPr/>
      <dgm:t>
        <a:bodyPr/>
        <a:lstStyle/>
        <a:p>
          <a:endParaRPr lang="en-US" sz="1600"/>
        </a:p>
      </dgm:t>
    </dgm:pt>
    <dgm:pt modelId="{306A6D84-6590-41FF-87A1-FC94D8417518}">
      <dgm:prSet phldrT="[Text]" custT="1"/>
      <dgm:spPr/>
      <dgm:t>
        <a:bodyPr/>
        <a:lstStyle/>
        <a:p>
          <a:r>
            <a:rPr lang="en-US" sz="1400" dirty="0"/>
            <a:t>Lower </a:t>
          </a:r>
          <a:r>
            <a:rPr lang="en-US" sz="1400" dirty="0" err="1"/>
            <a:t>Vf</a:t>
          </a:r>
          <a:r>
            <a:rPr lang="en-US" sz="1400" dirty="0"/>
            <a:t> for improved efficiency</a:t>
          </a:r>
        </a:p>
      </dgm:t>
    </dgm:pt>
    <dgm:pt modelId="{A947D282-F190-4EC6-88F6-24444D2AFDCF}" type="parTrans" cxnId="{65121052-C479-44E3-AC0C-A04F255D50EB}">
      <dgm:prSet/>
      <dgm:spPr/>
      <dgm:t>
        <a:bodyPr/>
        <a:lstStyle/>
        <a:p>
          <a:endParaRPr lang="en-US"/>
        </a:p>
      </dgm:t>
    </dgm:pt>
    <dgm:pt modelId="{9E60E8BA-87F1-45A6-BF9F-5D3D79A3E522}" type="sibTrans" cxnId="{65121052-C479-44E3-AC0C-A04F255D50EB}">
      <dgm:prSet/>
      <dgm:spPr/>
      <dgm:t>
        <a:bodyPr/>
        <a:lstStyle/>
        <a:p>
          <a:endParaRPr lang="en-US"/>
        </a:p>
      </dgm:t>
    </dgm:pt>
    <dgm:pt modelId="{68B24E24-B5D1-436C-B49D-03DC159935E0}">
      <dgm:prSet phldrT="[Text]" custT="1"/>
      <dgm:spPr/>
      <dgm:t>
        <a:bodyPr/>
        <a:lstStyle/>
        <a:p>
          <a:r>
            <a:rPr lang="en-US" sz="1400" dirty="0"/>
            <a:t>Enables 3.0 </a:t>
          </a:r>
          <a:r>
            <a:rPr lang="el-GR" sz="1400" i="0" dirty="0"/>
            <a:t>μ</a:t>
          </a:r>
          <a:r>
            <a:rPr lang="en-US" sz="1400" i="0" dirty="0" err="1"/>
            <a:t>mol</a:t>
          </a:r>
          <a:r>
            <a:rPr lang="en-US" sz="1400" i="0" dirty="0"/>
            <a:t>/J</a:t>
          </a:r>
          <a:r>
            <a:rPr lang="en-US" sz="1400" dirty="0"/>
            <a:t> full spectrum (W+R) designs</a:t>
          </a:r>
        </a:p>
      </dgm:t>
    </dgm:pt>
    <dgm:pt modelId="{A5537955-A22A-4DE9-8B1D-810DF64B5623}" type="parTrans" cxnId="{8E3EB79E-54C2-4B39-9961-B743A44A1B56}">
      <dgm:prSet/>
      <dgm:spPr/>
      <dgm:t>
        <a:bodyPr/>
        <a:lstStyle/>
        <a:p>
          <a:endParaRPr lang="en-US"/>
        </a:p>
      </dgm:t>
    </dgm:pt>
    <dgm:pt modelId="{44E6AF36-36F9-4490-A2DD-29EC77B795CA}" type="sibTrans" cxnId="{8E3EB79E-54C2-4B39-9961-B743A44A1B56}">
      <dgm:prSet/>
      <dgm:spPr/>
      <dgm:t>
        <a:bodyPr/>
        <a:lstStyle/>
        <a:p>
          <a:endParaRPr lang="en-US"/>
        </a:p>
      </dgm:t>
    </dgm:pt>
    <dgm:pt modelId="{14B4EC57-445D-4468-87FE-213E43121CFA}">
      <dgm:prSet phldrT="[Text]" custT="1"/>
      <dgm:spPr/>
      <dgm:t>
        <a:bodyPr/>
        <a:lstStyle/>
        <a:p>
          <a:r>
            <a:rPr lang="en-US" sz="1400" dirty="0"/>
            <a:t>Same mechanical and optical characteristics as previous generation</a:t>
          </a:r>
        </a:p>
      </dgm:t>
    </dgm:pt>
    <dgm:pt modelId="{F18031E4-A7E2-4C4C-A737-32EDCE9F28B3}" type="parTrans" cxnId="{FF46F392-200B-4937-AD71-E8D3BDC6F607}">
      <dgm:prSet/>
      <dgm:spPr/>
      <dgm:t>
        <a:bodyPr/>
        <a:lstStyle/>
        <a:p>
          <a:endParaRPr lang="en-US"/>
        </a:p>
      </dgm:t>
    </dgm:pt>
    <dgm:pt modelId="{C4E8250C-714B-42B4-8829-F4C0D4A88C6B}" type="sibTrans" cxnId="{FF46F392-200B-4937-AD71-E8D3BDC6F607}">
      <dgm:prSet/>
      <dgm:spPr/>
      <dgm:t>
        <a:bodyPr/>
        <a:lstStyle/>
        <a:p>
          <a:endParaRPr lang="en-US"/>
        </a:p>
      </dgm:t>
    </dgm:pt>
    <dgm:pt modelId="{F6A060EF-0C57-40F0-A9C7-2B6D8A4FBC59}" type="pres">
      <dgm:prSet presAssocID="{1D588147-1D69-4A45-9637-27AEE925DA01}" presName="Name0" presStyleCnt="0">
        <dgm:presLayoutVars>
          <dgm:dir/>
          <dgm:animLvl val="lvl"/>
          <dgm:resizeHandles val="exact"/>
        </dgm:presLayoutVars>
      </dgm:prSet>
      <dgm:spPr/>
    </dgm:pt>
    <dgm:pt modelId="{7F96CF1B-D7B7-4B47-B3DA-F6A79E68365D}" type="pres">
      <dgm:prSet presAssocID="{DF2E7EF5-421A-4282-9225-4B5520972050}" presName="composite" presStyleCnt="0"/>
      <dgm:spPr/>
    </dgm:pt>
    <dgm:pt modelId="{D8848275-945E-4FF9-B9E0-D9071B409FF4}" type="pres">
      <dgm:prSet presAssocID="{DF2E7EF5-421A-4282-9225-4B552097205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5E20740-CDD4-4B86-AF16-67E9F8BD93A6}" type="pres">
      <dgm:prSet presAssocID="{DF2E7EF5-421A-4282-9225-4B5520972050}" presName="desTx" presStyleLbl="alignAccFollowNode1" presStyleIdx="0" presStyleCnt="3">
        <dgm:presLayoutVars>
          <dgm:bulletEnabled val="1"/>
        </dgm:presLayoutVars>
      </dgm:prSet>
      <dgm:spPr/>
    </dgm:pt>
    <dgm:pt modelId="{037171EB-89BB-484B-8F21-3BDD901C7706}" type="pres">
      <dgm:prSet presAssocID="{D656788D-ACFC-43B2-8463-75EEF3B130B0}" presName="space" presStyleCnt="0"/>
      <dgm:spPr/>
    </dgm:pt>
    <dgm:pt modelId="{3143F105-EFED-4A5D-ADB4-833D55A15D7C}" type="pres">
      <dgm:prSet presAssocID="{83D1FA24-E204-4F8F-B0BB-7847327ECDD5}" presName="composite" presStyleCnt="0"/>
      <dgm:spPr/>
    </dgm:pt>
    <dgm:pt modelId="{6B5CD7C4-3C4B-4B78-AECF-1E2F1C0FC8E1}" type="pres">
      <dgm:prSet presAssocID="{83D1FA24-E204-4F8F-B0BB-7847327ECDD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E02E651-41D1-4A04-A610-E7D0FA54AECD}" type="pres">
      <dgm:prSet presAssocID="{83D1FA24-E204-4F8F-B0BB-7847327ECDD5}" presName="desTx" presStyleLbl="alignAccFollowNode1" presStyleIdx="1" presStyleCnt="3">
        <dgm:presLayoutVars>
          <dgm:bulletEnabled val="1"/>
        </dgm:presLayoutVars>
      </dgm:prSet>
      <dgm:spPr/>
    </dgm:pt>
    <dgm:pt modelId="{B464AD25-EDBC-42AF-9768-FEE42EE942B1}" type="pres">
      <dgm:prSet presAssocID="{8133EC7D-6C82-4D71-9674-9679E7CFA92C}" presName="space" presStyleCnt="0"/>
      <dgm:spPr/>
    </dgm:pt>
    <dgm:pt modelId="{20499B3A-B4D0-491E-8F1E-95200E04BFBC}" type="pres">
      <dgm:prSet presAssocID="{F7616CC0-CEB1-4107-AD01-59E52B3A7B04}" presName="composite" presStyleCnt="0"/>
      <dgm:spPr/>
    </dgm:pt>
    <dgm:pt modelId="{B90005EC-8C84-48F2-BB1A-8BE0BE817864}" type="pres">
      <dgm:prSet presAssocID="{F7616CC0-CEB1-4107-AD01-59E52B3A7B0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58529F2-627F-4531-883A-5562C8F44C5F}" type="pres">
      <dgm:prSet presAssocID="{F7616CC0-CEB1-4107-AD01-59E52B3A7B0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9541428-BB72-4AB6-921F-830B348B14BC}" srcId="{DF2E7EF5-421A-4282-9225-4B5520972050}" destId="{D1E3301F-492E-492B-AF28-D67E34ECFD0D}" srcOrd="1" destOrd="0" parTransId="{E1F4F66F-3691-434D-886C-77783A877D9D}" sibTransId="{B6A45FC2-2FFA-4672-8AE2-94D91571F56B}"/>
    <dgm:cxn modelId="{C3483E2D-4410-49F4-94FE-E01422AAF8F7}" type="presOf" srcId="{AD498319-9437-426C-9610-65ACD2A49AF2}" destId="{65E20740-CDD4-4B86-AF16-67E9F8BD93A6}" srcOrd="0" destOrd="0" presId="urn:microsoft.com/office/officeart/2005/8/layout/hList1"/>
    <dgm:cxn modelId="{A1D51831-BB6C-49C4-ABCF-EF76CAF8492A}" srcId="{1D588147-1D69-4A45-9637-27AEE925DA01}" destId="{DF2E7EF5-421A-4282-9225-4B5520972050}" srcOrd="0" destOrd="0" parTransId="{81EB886C-EC79-40E0-8425-DD974F963E54}" sibTransId="{D656788D-ACFC-43B2-8463-75EEF3B130B0}"/>
    <dgm:cxn modelId="{E6212D31-CB86-4DE8-AC6E-0EECE1B2807C}" type="presOf" srcId="{1D588147-1D69-4A45-9637-27AEE925DA01}" destId="{F6A060EF-0C57-40F0-A9C7-2B6D8A4FBC59}" srcOrd="0" destOrd="0" presId="urn:microsoft.com/office/officeart/2005/8/layout/hList1"/>
    <dgm:cxn modelId="{4655A632-FB64-4EF0-8753-88E65C113344}" type="presOf" srcId="{DF2E7EF5-421A-4282-9225-4B5520972050}" destId="{D8848275-945E-4FF9-B9E0-D9071B409FF4}" srcOrd="0" destOrd="0" presId="urn:microsoft.com/office/officeart/2005/8/layout/hList1"/>
    <dgm:cxn modelId="{7FFC4F39-CDE1-4C2E-843F-CFCD5DB2D4B4}" type="presOf" srcId="{CB941935-8024-4A3A-BF8C-45959AB87C18}" destId="{858529F2-627F-4531-883A-5562C8F44C5F}" srcOrd="0" destOrd="0" presId="urn:microsoft.com/office/officeart/2005/8/layout/hList1"/>
    <dgm:cxn modelId="{708B883E-A808-4F20-A9BD-42962E32E534}" type="presOf" srcId="{9C01C66E-730F-461F-9BDF-3FC6803A1C12}" destId="{DE02E651-41D1-4A04-A610-E7D0FA54AECD}" srcOrd="0" destOrd="0" presId="urn:microsoft.com/office/officeart/2005/8/layout/hList1"/>
    <dgm:cxn modelId="{8F023C42-9325-4F03-B58E-CA592C07662A}" type="presOf" srcId="{14B4EC57-445D-4468-87FE-213E43121CFA}" destId="{858529F2-627F-4531-883A-5562C8F44C5F}" srcOrd="0" destOrd="1" presId="urn:microsoft.com/office/officeart/2005/8/layout/hList1"/>
    <dgm:cxn modelId="{6679E26C-1FFD-4CB3-B6F9-FE65DA5A2FF5}" type="presOf" srcId="{68B24E24-B5D1-436C-B49D-03DC159935E0}" destId="{DE02E651-41D1-4A04-A610-E7D0FA54AECD}" srcOrd="0" destOrd="2" presId="urn:microsoft.com/office/officeart/2005/8/layout/hList1"/>
    <dgm:cxn modelId="{1320CC6D-6D23-4F73-886D-FF657D535DB5}" srcId="{83D1FA24-E204-4F8F-B0BB-7847327ECDD5}" destId="{9C01C66E-730F-461F-9BDF-3FC6803A1C12}" srcOrd="0" destOrd="0" parTransId="{7459435A-4FBE-4A05-9CF0-F5667036BD04}" sibTransId="{CD90642D-5298-42B8-BD79-358DC5BECB4F}"/>
    <dgm:cxn modelId="{65121052-C479-44E3-AC0C-A04F255D50EB}" srcId="{83D1FA24-E204-4F8F-B0BB-7847327ECDD5}" destId="{306A6D84-6590-41FF-87A1-FC94D8417518}" srcOrd="1" destOrd="0" parTransId="{A947D282-F190-4EC6-88F6-24444D2AFDCF}" sibTransId="{9E60E8BA-87F1-45A6-BF9F-5D3D79A3E522}"/>
    <dgm:cxn modelId="{B7DA7E78-7486-4458-8384-A105DF04983D}" type="presOf" srcId="{306A6D84-6590-41FF-87A1-FC94D8417518}" destId="{DE02E651-41D1-4A04-A610-E7D0FA54AECD}" srcOrd="0" destOrd="1" presId="urn:microsoft.com/office/officeart/2005/8/layout/hList1"/>
    <dgm:cxn modelId="{FF46F392-200B-4937-AD71-E8D3BDC6F607}" srcId="{F7616CC0-CEB1-4107-AD01-59E52B3A7B04}" destId="{14B4EC57-445D-4468-87FE-213E43121CFA}" srcOrd="1" destOrd="0" parTransId="{F18031E4-A7E2-4C4C-A737-32EDCE9F28B3}" sibTransId="{C4E8250C-714B-42B4-8829-F4C0D4A88C6B}"/>
    <dgm:cxn modelId="{8E3EB79E-54C2-4B39-9961-B743A44A1B56}" srcId="{83D1FA24-E204-4F8F-B0BB-7847327ECDD5}" destId="{68B24E24-B5D1-436C-B49D-03DC159935E0}" srcOrd="2" destOrd="0" parTransId="{A5537955-A22A-4DE9-8B1D-810DF64B5623}" sibTransId="{44E6AF36-36F9-4490-A2DD-29EC77B795CA}"/>
    <dgm:cxn modelId="{B86ED0BA-CF3B-45FD-A05F-7B55A5662A89}" type="presOf" srcId="{83D1FA24-E204-4F8F-B0BB-7847327ECDD5}" destId="{6B5CD7C4-3C4B-4B78-AECF-1E2F1C0FC8E1}" srcOrd="0" destOrd="0" presId="urn:microsoft.com/office/officeart/2005/8/layout/hList1"/>
    <dgm:cxn modelId="{06FE3BC5-6AE8-4143-AA53-3D1672C98130}" srcId="{1D588147-1D69-4A45-9637-27AEE925DA01}" destId="{F7616CC0-CEB1-4107-AD01-59E52B3A7B04}" srcOrd="2" destOrd="0" parTransId="{211D3AA6-7ADA-4F1C-B962-057556EA4AF0}" sibTransId="{0B22E29F-006B-41A1-A553-72D3A0592D23}"/>
    <dgm:cxn modelId="{0ABEC6D6-33C2-4218-B2F8-896A6E329320}" type="presOf" srcId="{D1E3301F-492E-492B-AF28-D67E34ECFD0D}" destId="{65E20740-CDD4-4B86-AF16-67E9F8BD93A6}" srcOrd="0" destOrd="1" presId="urn:microsoft.com/office/officeart/2005/8/layout/hList1"/>
    <dgm:cxn modelId="{15E7C1E5-ADAE-43DD-BC76-3026F4444436}" srcId="{1D588147-1D69-4A45-9637-27AEE925DA01}" destId="{83D1FA24-E204-4F8F-B0BB-7847327ECDD5}" srcOrd="1" destOrd="0" parTransId="{E11AF122-8A45-4543-A5D8-40294EB9829B}" sibTransId="{8133EC7D-6C82-4D71-9674-9679E7CFA92C}"/>
    <dgm:cxn modelId="{286066F4-F0A8-4CCF-B84C-27F20CEB43B8}" srcId="{DF2E7EF5-421A-4282-9225-4B5520972050}" destId="{AD498319-9437-426C-9610-65ACD2A49AF2}" srcOrd="0" destOrd="0" parTransId="{34D29D73-BE78-4A10-B4AB-D6E05FD22A9A}" sibTransId="{F7D8AEF5-85FE-4AAA-A395-538CEF0448A3}"/>
    <dgm:cxn modelId="{932E37F6-6CF9-4F5C-98D0-E4D1E4A44201}" type="presOf" srcId="{F7616CC0-CEB1-4107-AD01-59E52B3A7B04}" destId="{B90005EC-8C84-48F2-BB1A-8BE0BE817864}" srcOrd="0" destOrd="0" presId="urn:microsoft.com/office/officeart/2005/8/layout/hList1"/>
    <dgm:cxn modelId="{CE0CEAFF-2395-49CD-BF69-6BD126B2068E}" srcId="{F7616CC0-CEB1-4107-AD01-59E52B3A7B04}" destId="{CB941935-8024-4A3A-BF8C-45959AB87C18}" srcOrd="0" destOrd="0" parTransId="{B4C9F25C-83D0-411B-807C-1C8C453C6E68}" sibTransId="{F639E29B-F38E-44CA-9389-FD01E0FC1A2B}"/>
    <dgm:cxn modelId="{1A131C9F-C8EE-4DB0-A35A-16C1EEDD5586}" type="presParOf" srcId="{F6A060EF-0C57-40F0-A9C7-2B6D8A4FBC59}" destId="{7F96CF1B-D7B7-4B47-B3DA-F6A79E68365D}" srcOrd="0" destOrd="0" presId="urn:microsoft.com/office/officeart/2005/8/layout/hList1"/>
    <dgm:cxn modelId="{E3D07E0B-01FB-46F5-9438-7C7D6AD3E302}" type="presParOf" srcId="{7F96CF1B-D7B7-4B47-B3DA-F6A79E68365D}" destId="{D8848275-945E-4FF9-B9E0-D9071B409FF4}" srcOrd="0" destOrd="0" presId="urn:microsoft.com/office/officeart/2005/8/layout/hList1"/>
    <dgm:cxn modelId="{35CC0E83-6BCB-40A7-94E6-222AAD8DCCAD}" type="presParOf" srcId="{7F96CF1B-D7B7-4B47-B3DA-F6A79E68365D}" destId="{65E20740-CDD4-4B86-AF16-67E9F8BD93A6}" srcOrd="1" destOrd="0" presId="urn:microsoft.com/office/officeart/2005/8/layout/hList1"/>
    <dgm:cxn modelId="{CD5120FB-C5BE-4F4F-847C-93CD6385E701}" type="presParOf" srcId="{F6A060EF-0C57-40F0-A9C7-2B6D8A4FBC59}" destId="{037171EB-89BB-484B-8F21-3BDD901C7706}" srcOrd="1" destOrd="0" presId="urn:microsoft.com/office/officeart/2005/8/layout/hList1"/>
    <dgm:cxn modelId="{688A00D8-8B92-45A0-9415-EA8B64A36E38}" type="presParOf" srcId="{F6A060EF-0C57-40F0-A9C7-2B6D8A4FBC59}" destId="{3143F105-EFED-4A5D-ADB4-833D55A15D7C}" srcOrd="2" destOrd="0" presId="urn:microsoft.com/office/officeart/2005/8/layout/hList1"/>
    <dgm:cxn modelId="{635BEE85-1F1A-483F-B2EA-78295A211868}" type="presParOf" srcId="{3143F105-EFED-4A5D-ADB4-833D55A15D7C}" destId="{6B5CD7C4-3C4B-4B78-AECF-1E2F1C0FC8E1}" srcOrd="0" destOrd="0" presId="urn:microsoft.com/office/officeart/2005/8/layout/hList1"/>
    <dgm:cxn modelId="{FE079F1E-74B1-4188-9570-A2C81859DC29}" type="presParOf" srcId="{3143F105-EFED-4A5D-ADB4-833D55A15D7C}" destId="{DE02E651-41D1-4A04-A610-E7D0FA54AECD}" srcOrd="1" destOrd="0" presId="urn:microsoft.com/office/officeart/2005/8/layout/hList1"/>
    <dgm:cxn modelId="{3A2A5214-C0F6-4F14-93BB-E1AFD2651F46}" type="presParOf" srcId="{F6A060EF-0C57-40F0-A9C7-2B6D8A4FBC59}" destId="{B464AD25-EDBC-42AF-9768-FEE42EE942B1}" srcOrd="3" destOrd="0" presId="urn:microsoft.com/office/officeart/2005/8/layout/hList1"/>
    <dgm:cxn modelId="{A60AF269-41E5-4EDC-8887-905C3C64E871}" type="presParOf" srcId="{F6A060EF-0C57-40F0-A9C7-2B6D8A4FBC59}" destId="{20499B3A-B4D0-491E-8F1E-95200E04BFBC}" srcOrd="4" destOrd="0" presId="urn:microsoft.com/office/officeart/2005/8/layout/hList1"/>
    <dgm:cxn modelId="{34B74C4C-803F-4A17-A7A2-263696F05B2F}" type="presParOf" srcId="{20499B3A-B4D0-491E-8F1E-95200E04BFBC}" destId="{B90005EC-8C84-48F2-BB1A-8BE0BE817864}" srcOrd="0" destOrd="0" presId="urn:microsoft.com/office/officeart/2005/8/layout/hList1"/>
    <dgm:cxn modelId="{9B1B94E2-A148-42A8-9F92-1A6F94524059}" type="presParOf" srcId="{20499B3A-B4D0-491E-8F1E-95200E04BFBC}" destId="{858529F2-627F-4531-883A-5562C8F44C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48275-945E-4FF9-B9E0-D9071B409FF4}">
      <dsp:nvSpPr>
        <dsp:cNvPr id="0" name=""/>
        <dsp:cNvSpPr/>
      </dsp:nvSpPr>
      <dsp:spPr>
        <a:xfrm>
          <a:off x="2643" y="17579"/>
          <a:ext cx="2577107" cy="9216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Best-in-Class Output &amp; Efficiency</a:t>
          </a:r>
        </a:p>
      </dsp:txBody>
      <dsp:txXfrm>
        <a:off x="2643" y="17579"/>
        <a:ext cx="2577107" cy="921600"/>
      </dsp:txXfrm>
    </dsp:sp>
    <dsp:sp modelId="{65E20740-CDD4-4B86-AF16-67E9F8BD93A6}">
      <dsp:nvSpPr>
        <dsp:cNvPr id="0" name=""/>
        <dsp:cNvSpPr/>
      </dsp:nvSpPr>
      <dsp:spPr>
        <a:xfrm>
          <a:off x="2643" y="939180"/>
          <a:ext cx="2577107" cy="14054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Up to 68% higher efficiency than competing LEDs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Only LEDs with &gt;3.2 </a:t>
          </a:r>
          <a:r>
            <a:rPr lang="el-GR" sz="1400" i="0" kern="1200" dirty="0"/>
            <a:t>μ</a:t>
          </a:r>
          <a:r>
            <a:rPr lang="en-US" sz="1400" i="0" kern="1200" dirty="0" err="1"/>
            <a:t>mol</a:t>
          </a:r>
          <a:r>
            <a:rPr lang="en-US" sz="1400" i="0" kern="1200" dirty="0"/>
            <a:t>/J</a:t>
          </a:r>
          <a:r>
            <a:rPr lang="en-US" sz="1400" kern="1200" dirty="0"/>
            <a:t> PPE at both 660 &amp; 730 nm</a:t>
          </a:r>
        </a:p>
      </dsp:txBody>
      <dsp:txXfrm>
        <a:off x="2643" y="939180"/>
        <a:ext cx="2577107" cy="1405440"/>
      </dsp:txXfrm>
    </dsp:sp>
    <dsp:sp modelId="{6B5CD7C4-3C4B-4B78-AECF-1E2F1C0FC8E1}">
      <dsp:nvSpPr>
        <dsp:cNvPr id="0" name=""/>
        <dsp:cNvSpPr/>
      </dsp:nvSpPr>
      <dsp:spPr>
        <a:xfrm>
          <a:off x="2940546" y="17579"/>
          <a:ext cx="2577107" cy="9216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Breakthrough Performance Over Previous Generation</a:t>
          </a:r>
        </a:p>
      </dsp:txBody>
      <dsp:txXfrm>
        <a:off x="2940546" y="17579"/>
        <a:ext cx="2577107" cy="921600"/>
      </dsp:txXfrm>
    </dsp:sp>
    <dsp:sp modelId="{DE02E651-41D1-4A04-A610-E7D0FA54AECD}">
      <dsp:nvSpPr>
        <dsp:cNvPr id="0" name=""/>
        <dsp:cNvSpPr/>
      </dsp:nvSpPr>
      <dsp:spPr>
        <a:xfrm>
          <a:off x="2940546" y="939180"/>
          <a:ext cx="2577107" cy="14054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Up to 57% higher minimum flux output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Lower </a:t>
          </a:r>
          <a:r>
            <a:rPr lang="en-US" sz="1400" kern="1200" dirty="0" err="1"/>
            <a:t>Vf</a:t>
          </a:r>
          <a:r>
            <a:rPr lang="en-US" sz="1400" kern="1200" dirty="0"/>
            <a:t> for improved efficiency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Enables 3.0 </a:t>
          </a:r>
          <a:r>
            <a:rPr lang="el-GR" sz="1400" i="0" kern="1200" dirty="0"/>
            <a:t>μ</a:t>
          </a:r>
          <a:r>
            <a:rPr lang="en-US" sz="1400" i="0" kern="1200" dirty="0" err="1"/>
            <a:t>mol</a:t>
          </a:r>
          <a:r>
            <a:rPr lang="en-US" sz="1400" i="0" kern="1200" dirty="0"/>
            <a:t>/J</a:t>
          </a:r>
          <a:r>
            <a:rPr lang="en-US" sz="1400" kern="1200" dirty="0"/>
            <a:t> full spectrum (W+R) designs</a:t>
          </a:r>
        </a:p>
      </dsp:txBody>
      <dsp:txXfrm>
        <a:off x="2940546" y="939180"/>
        <a:ext cx="2577107" cy="1405440"/>
      </dsp:txXfrm>
    </dsp:sp>
    <dsp:sp modelId="{B90005EC-8C84-48F2-BB1A-8BE0BE817864}">
      <dsp:nvSpPr>
        <dsp:cNvPr id="0" name=""/>
        <dsp:cNvSpPr/>
      </dsp:nvSpPr>
      <dsp:spPr>
        <a:xfrm>
          <a:off x="5878448" y="17579"/>
          <a:ext cx="2577107" cy="9216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Easy Upgrade Path</a:t>
          </a:r>
        </a:p>
      </dsp:txBody>
      <dsp:txXfrm>
        <a:off x="5878448" y="17579"/>
        <a:ext cx="2577107" cy="921600"/>
      </dsp:txXfrm>
    </dsp:sp>
    <dsp:sp modelId="{858529F2-627F-4531-883A-5562C8F44C5F}">
      <dsp:nvSpPr>
        <dsp:cNvPr id="0" name=""/>
        <dsp:cNvSpPr/>
      </dsp:nvSpPr>
      <dsp:spPr>
        <a:xfrm>
          <a:off x="5878448" y="939180"/>
          <a:ext cx="2577107" cy="14054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Drop-in compatible with existing XP-based designs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Same mechanical and optical characteristics as previous generation</a:t>
          </a:r>
        </a:p>
      </dsp:txBody>
      <dsp:txXfrm>
        <a:off x="5878448" y="939180"/>
        <a:ext cx="2577107" cy="140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7B78B-0C5F-4424-9626-96067E7046DF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B3812-7E8A-40E2-A812-262EBC9B7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2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D5B13-04FC-4EB8-B650-88C6695F81DE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E125D-C6EC-4A34-A2C4-EF19D6C23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19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7907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538" algn="l" defTabSz="77907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074" algn="l" defTabSz="77907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612" algn="l" defTabSz="77907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149" algn="l" defTabSz="77907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686" algn="l" defTabSz="77907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223" algn="l" defTabSz="77907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6760" algn="l" defTabSz="77907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298" algn="l" defTabSz="77907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25D-C6EC-4A34-A2C4-EF19D6C237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9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A35406DD-D3B4-415F-BB1D-7B627EB028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1885950"/>
            <a:ext cx="4177435" cy="8872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700" b="0" i="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This is the title text second line goes here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6C4A70E4-EAE3-4440-9C70-A7D49AC0FE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799" y="2848610"/>
            <a:ext cx="4177435" cy="53696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rgbClr val="75787B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Name / Date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FA5738-C674-4646-BE67-1C342C24F808}"/>
              </a:ext>
            </a:extLst>
          </p:cNvPr>
          <p:cNvSpPr/>
          <p:nvPr userDrawn="1"/>
        </p:nvSpPr>
        <p:spPr>
          <a:xfrm>
            <a:off x="0" y="-1"/>
            <a:ext cx="1828800" cy="167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 userDrawn="1"/>
        </p:nvGrpSpPr>
        <p:grpSpPr>
          <a:xfrm>
            <a:off x="0" y="0"/>
            <a:ext cx="1673352" cy="1673352"/>
            <a:chOff x="3894138" y="1890713"/>
            <a:chExt cx="1052512" cy="1052512"/>
          </a:xfrm>
        </p:grpSpPr>
        <p:sp>
          <p:nvSpPr>
            <p:cNvPr id="92" name="Freeform 5"/>
            <p:cNvSpPr>
              <a:spLocks/>
            </p:cNvSpPr>
            <p:nvPr userDrawn="1"/>
          </p:nvSpPr>
          <p:spPr bwMode="auto">
            <a:xfrm>
              <a:off x="3894138" y="2384425"/>
              <a:ext cx="558800" cy="558800"/>
            </a:xfrm>
            <a:custGeom>
              <a:avLst/>
              <a:gdLst>
                <a:gd name="T0" fmla="*/ 352 w 352"/>
                <a:gd name="T1" fmla="*/ 0 h 352"/>
                <a:gd name="T2" fmla="*/ 0 w 352"/>
                <a:gd name="T3" fmla="*/ 352 h 352"/>
                <a:gd name="T4" fmla="*/ 0 w 352"/>
                <a:gd name="T5" fmla="*/ 0 h 352"/>
                <a:gd name="T6" fmla="*/ 352 w 352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2" h="352">
                  <a:moveTo>
                    <a:pt x="352" y="0"/>
                  </a:moveTo>
                  <a:lnTo>
                    <a:pt x="0" y="352"/>
                  </a:lnTo>
                  <a:lnTo>
                    <a:pt x="0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5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"/>
            <p:cNvSpPr>
              <a:spLocks/>
            </p:cNvSpPr>
            <p:nvPr userDrawn="1"/>
          </p:nvSpPr>
          <p:spPr bwMode="auto">
            <a:xfrm>
              <a:off x="3894138" y="1890713"/>
              <a:ext cx="1052512" cy="204787"/>
            </a:xfrm>
            <a:custGeom>
              <a:avLst/>
              <a:gdLst>
                <a:gd name="T0" fmla="*/ 0 w 663"/>
                <a:gd name="T1" fmla="*/ 0 h 129"/>
                <a:gd name="T2" fmla="*/ 0 w 663"/>
                <a:gd name="T3" fmla="*/ 129 h 129"/>
                <a:gd name="T4" fmla="*/ 534 w 663"/>
                <a:gd name="T5" fmla="*/ 129 h 129"/>
                <a:gd name="T6" fmla="*/ 663 w 663"/>
                <a:gd name="T7" fmla="*/ 0 h 129"/>
                <a:gd name="T8" fmla="*/ 0 w 66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29">
                  <a:moveTo>
                    <a:pt x="0" y="0"/>
                  </a:moveTo>
                  <a:lnTo>
                    <a:pt x="0" y="129"/>
                  </a:lnTo>
                  <a:lnTo>
                    <a:pt x="534" y="129"/>
                  </a:lnTo>
                  <a:lnTo>
                    <a:pt x="6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4" name="Freeform 59"/>
          <p:cNvSpPr>
            <a:spLocks/>
          </p:cNvSpPr>
          <p:nvPr userDrawn="1"/>
        </p:nvSpPr>
        <p:spPr bwMode="auto">
          <a:xfrm>
            <a:off x="5133975" y="1519238"/>
            <a:ext cx="2249488" cy="1408112"/>
          </a:xfrm>
          <a:custGeom>
            <a:avLst/>
            <a:gdLst>
              <a:gd name="T0" fmla="*/ 0 w 1417"/>
              <a:gd name="T1" fmla="*/ 0 h 887"/>
              <a:gd name="T2" fmla="*/ 424 w 1417"/>
              <a:gd name="T3" fmla="*/ 887 h 887"/>
              <a:gd name="T4" fmla="*/ 835 w 1417"/>
              <a:gd name="T5" fmla="*/ 887 h 887"/>
              <a:gd name="T6" fmla="*/ 747 w 1417"/>
              <a:gd name="T7" fmla="*/ 695 h 887"/>
              <a:gd name="T8" fmla="*/ 1381 w 1417"/>
              <a:gd name="T9" fmla="*/ 887 h 887"/>
              <a:gd name="T10" fmla="*/ 1417 w 1417"/>
              <a:gd name="T11" fmla="*/ 887 h 887"/>
              <a:gd name="T12" fmla="*/ 1417 w 1417"/>
              <a:gd name="T13" fmla="*/ 663 h 887"/>
              <a:gd name="T14" fmla="*/ 0 w 1417"/>
              <a:gd name="T15" fmla="*/ 0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17" h="887">
                <a:moveTo>
                  <a:pt x="0" y="0"/>
                </a:moveTo>
                <a:lnTo>
                  <a:pt x="424" y="887"/>
                </a:lnTo>
                <a:lnTo>
                  <a:pt x="835" y="887"/>
                </a:lnTo>
                <a:lnTo>
                  <a:pt x="747" y="695"/>
                </a:lnTo>
                <a:lnTo>
                  <a:pt x="1381" y="887"/>
                </a:lnTo>
                <a:lnTo>
                  <a:pt x="1417" y="887"/>
                </a:lnTo>
                <a:lnTo>
                  <a:pt x="1417" y="66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8" name="Group 107"/>
          <p:cNvGrpSpPr/>
          <p:nvPr userDrawn="1"/>
        </p:nvGrpSpPr>
        <p:grpSpPr>
          <a:xfrm>
            <a:off x="6894512" y="3735388"/>
            <a:ext cx="2249488" cy="1408112"/>
            <a:chOff x="5133975" y="1519238"/>
            <a:chExt cx="2249488" cy="1408112"/>
          </a:xfrm>
          <a:solidFill>
            <a:srgbClr val="422A88"/>
          </a:solidFill>
        </p:grpSpPr>
        <p:sp>
          <p:nvSpPr>
            <p:cNvPr id="109" name="Freeform 58"/>
            <p:cNvSpPr>
              <a:spLocks/>
            </p:cNvSpPr>
            <p:nvPr userDrawn="1"/>
          </p:nvSpPr>
          <p:spPr bwMode="auto">
            <a:xfrm>
              <a:off x="5133975" y="1519238"/>
              <a:ext cx="2249488" cy="1408112"/>
            </a:xfrm>
            <a:custGeom>
              <a:avLst/>
              <a:gdLst>
                <a:gd name="T0" fmla="*/ 0 w 1417"/>
                <a:gd name="T1" fmla="*/ 0 h 887"/>
                <a:gd name="T2" fmla="*/ 424 w 1417"/>
                <a:gd name="T3" fmla="*/ 887 h 887"/>
                <a:gd name="T4" fmla="*/ 835 w 1417"/>
                <a:gd name="T5" fmla="*/ 887 h 887"/>
                <a:gd name="T6" fmla="*/ 747 w 1417"/>
                <a:gd name="T7" fmla="*/ 695 h 887"/>
                <a:gd name="T8" fmla="*/ 1381 w 1417"/>
                <a:gd name="T9" fmla="*/ 887 h 887"/>
                <a:gd name="T10" fmla="*/ 1417 w 1417"/>
                <a:gd name="T11" fmla="*/ 887 h 887"/>
                <a:gd name="T12" fmla="*/ 1417 w 1417"/>
                <a:gd name="T13" fmla="*/ 663 h 887"/>
                <a:gd name="T14" fmla="*/ 0 w 1417"/>
                <a:gd name="T15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7" h="887">
                  <a:moveTo>
                    <a:pt x="0" y="0"/>
                  </a:moveTo>
                  <a:lnTo>
                    <a:pt x="424" y="887"/>
                  </a:lnTo>
                  <a:lnTo>
                    <a:pt x="835" y="887"/>
                  </a:lnTo>
                  <a:lnTo>
                    <a:pt x="747" y="695"/>
                  </a:lnTo>
                  <a:lnTo>
                    <a:pt x="1381" y="887"/>
                  </a:lnTo>
                  <a:lnTo>
                    <a:pt x="1417" y="887"/>
                  </a:lnTo>
                  <a:lnTo>
                    <a:pt x="1417" y="6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60"/>
            <p:cNvSpPr>
              <a:spLocks/>
            </p:cNvSpPr>
            <p:nvPr userDrawn="1"/>
          </p:nvSpPr>
          <p:spPr bwMode="auto">
            <a:xfrm>
              <a:off x="6535738" y="1519238"/>
              <a:ext cx="847725" cy="858837"/>
            </a:xfrm>
            <a:custGeom>
              <a:avLst/>
              <a:gdLst>
                <a:gd name="T0" fmla="*/ 0 w 534"/>
                <a:gd name="T1" fmla="*/ 0 h 541"/>
                <a:gd name="T2" fmla="*/ 179 w 534"/>
                <a:gd name="T3" fmla="*/ 378 h 541"/>
                <a:gd name="T4" fmla="*/ 534 w 534"/>
                <a:gd name="T5" fmla="*/ 541 h 541"/>
                <a:gd name="T6" fmla="*/ 534 w 534"/>
                <a:gd name="T7" fmla="*/ 412 h 541"/>
                <a:gd name="T8" fmla="*/ 0 w 534"/>
                <a:gd name="T9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541">
                  <a:moveTo>
                    <a:pt x="0" y="0"/>
                  </a:moveTo>
                  <a:lnTo>
                    <a:pt x="179" y="378"/>
                  </a:lnTo>
                  <a:lnTo>
                    <a:pt x="534" y="541"/>
                  </a:lnTo>
                  <a:lnTo>
                    <a:pt x="534" y="4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61"/>
            <p:cNvSpPr>
              <a:spLocks/>
            </p:cNvSpPr>
            <p:nvPr userDrawn="1"/>
          </p:nvSpPr>
          <p:spPr bwMode="auto">
            <a:xfrm>
              <a:off x="6535738" y="1519238"/>
              <a:ext cx="847725" cy="858837"/>
            </a:xfrm>
            <a:custGeom>
              <a:avLst/>
              <a:gdLst>
                <a:gd name="T0" fmla="*/ 0 w 534"/>
                <a:gd name="T1" fmla="*/ 0 h 541"/>
                <a:gd name="T2" fmla="*/ 179 w 534"/>
                <a:gd name="T3" fmla="*/ 378 h 541"/>
                <a:gd name="T4" fmla="*/ 534 w 534"/>
                <a:gd name="T5" fmla="*/ 541 h 541"/>
                <a:gd name="T6" fmla="*/ 534 w 534"/>
                <a:gd name="T7" fmla="*/ 412 h 541"/>
                <a:gd name="T8" fmla="*/ 0 w 534"/>
                <a:gd name="T9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541">
                  <a:moveTo>
                    <a:pt x="0" y="0"/>
                  </a:moveTo>
                  <a:lnTo>
                    <a:pt x="179" y="378"/>
                  </a:lnTo>
                  <a:lnTo>
                    <a:pt x="534" y="541"/>
                  </a:lnTo>
                  <a:lnTo>
                    <a:pt x="534" y="4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29496" r="9813" b="27940"/>
          <a:stretch/>
        </p:blipFill>
        <p:spPr>
          <a:xfrm>
            <a:off x="5640975" y="536730"/>
            <a:ext cx="3056266" cy="555567"/>
          </a:xfrm>
          <a:prstGeom prst="rect">
            <a:avLst/>
          </a:prstGeom>
        </p:spPr>
      </p:pic>
      <p:sp>
        <p:nvSpPr>
          <p:cNvPr id="18" name="TextBox 17">
            <a:extLst/>
          </p:cNvPr>
          <p:cNvSpPr txBox="1"/>
          <p:nvPr userDrawn="1"/>
        </p:nvSpPr>
        <p:spPr>
          <a:xfrm>
            <a:off x="1581150" y="4870941"/>
            <a:ext cx="5981700" cy="169243"/>
          </a:xfrm>
          <a:prstGeom prst="rect">
            <a:avLst/>
          </a:prstGeom>
          <a:noFill/>
        </p:spPr>
        <p:txBody>
          <a:bodyPr wrap="square" lIns="91410" tIns="45703" rIns="91410" bIns="45703" rtlCol="0">
            <a:spAutoFit/>
          </a:bodyPr>
          <a:lstStyle/>
          <a:p>
            <a:pPr algn="ctr"/>
            <a:r>
              <a:rPr lang="en-US" sz="5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© 2019 Cree, Inc. All rights reserved. Cree®, the Cree logo, Wolfspeed®, and the Wolfspeed logo are registered trademarks of Cree, Inc.</a:t>
            </a:r>
            <a:endParaRPr lang="en-US" sz="100" dirty="0">
              <a:solidFill>
                <a:schemeClr val="accent1"/>
              </a:solidFill>
              <a:cs typeface="Roboto Ligh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37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Op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29496" r="9813" b="27940"/>
          <a:stretch/>
        </p:blipFill>
        <p:spPr>
          <a:xfrm>
            <a:off x="2744873" y="2239616"/>
            <a:ext cx="3654254" cy="66426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34" y="1219787"/>
            <a:ext cx="4961732" cy="23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95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28600" y="209550"/>
            <a:ext cx="8153400" cy="384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 only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43F47-3A17-4815-B5CA-CB8A13ED65A3}"/>
              </a:ext>
            </a:extLst>
          </p:cNvPr>
          <p:cNvSpPr txBox="1"/>
          <p:nvPr userDrawn="1"/>
        </p:nvSpPr>
        <p:spPr>
          <a:xfrm>
            <a:off x="-76200" y="4857750"/>
            <a:ext cx="457200" cy="215409"/>
          </a:xfrm>
          <a:prstGeom prst="rect">
            <a:avLst/>
          </a:prstGeom>
          <a:noFill/>
        </p:spPr>
        <p:txBody>
          <a:bodyPr wrap="square" lIns="91410" tIns="45703" rIns="91410" bIns="45703" rtlCol="0">
            <a:spAutoFit/>
          </a:bodyPr>
          <a:lstStyle/>
          <a:p>
            <a:pPr algn="r"/>
            <a:fld id="{A0918C97-1E36-4999-BE26-BF01A4E83B3C}" type="slidenum">
              <a:rPr lang="en-US" sz="800" smtClean="0">
                <a:solidFill>
                  <a:srgbClr val="626262"/>
                </a:solidFill>
                <a:cs typeface="Roboto Light"/>
              </a:rPr>
              <a:pPr algn="r"/>
              <a:t>‹#›</a:t>
            </a:fld>
            <a:endParaRPr lang="en-US" sz="800" dirty="0" err="1">
              <a:solidFill>
                <a:srgbClr val="626262"/>
              </a:solidFill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479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4F117D-8A7D-074C-9E52-A85C5BC68C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1047750"/>
            <a:ext cx="7543799" cy="3276600"/>
          </a:xfrm>
          <a:prstGeom prst="rect">
            <a:avLst/>
          </a:prstGeom>
        </p:spPr>
        <p:txBody>
          <a:bodyPr>
            <a:noAutofit/>
          </a:bodyPr>
          <a:lstStyle>
            <a:lvl1pPr marL="112713" indent="-1127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288925" indent="-1762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400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2pPr>
            <a:lvl3pPr marL="401638" indent="-1127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200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3pPr>
            <a:lvl4pPr marL="512763" indent="-1111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4pPr>
            <a:lvl5pPr marL="1558503" indent="0">
              <a:buNone/>
              <a:defRPr sz="1200" b="0" i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438150"/>
            <a:ext cx="7543799" cy="38404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000" b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6416A7-7582-4454-B3D0-016ED2F81791}"/>
              </a:ext>
            </a:extLst>
          </p:cNvPr>
          <p:cNvSpPr txBox="1"/>
          <p:nvPr userDrawn="1"/>
        </p:nvSpPr>
        <p:spPr>
          <a:xfrm>
            <a:off x="33528" y="4857750"/>
            <a:ext cx="347472" cy="215409"/>
          </a:xfrm>
          <a:prstGeom prst="rect">
            <a:avLst/>
          </a:prstGeom>
          <a:noFill/>
        </p:spPr>
        <p:txBody>
          <a:bodyPr wrap="square" lIns="45720" tIns="45703" rIns="45720" bIns="45703" rtlCol="0">
            <a:spAutoFit/>
          </a:bodyPr>
          <a:lstStyle/>
          <a:p>
            <a:pPr algn="r"/>
            <a:fld id="{A0918C97-1E36-4999-BE26-BF01A4E83B3C}" type="slidenum">
              <a:rPr lang="en-US" sz="800" smtClean="0">
                <a:solidFill>
                  <a:srgbClr val="626262"/>
                </a:solidFill>
                <a:cs typeface="Roboto Light"/>
              </a:rPr>
              <a:pPr algn="r"/>
              <a:t>‹#›</a:t>
            </a:fld>
            <a:endParaRPr lang="en-US" sz="800" dirty="0" err="1">
              <a:solidFill>
                <a:srgbClr val="626262"/>
              </a:solidFill>
              <a:cs typeface="Roboto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5836443" y="3450241"/>
            <a:ext cx="3307557" cy="1693259"/>
          </a:xfrm>
          <a:custGeom>
            <a:avLst/>
            <a:gdLst>
              <a:gd name="T0" fmla="*/ 0 w 1131"/>
              <a:gd name="T1" fmla="*/ 0 h 579"/>
              <a:gd name="T2" fmla="*/ 278 w 1131"/>
              <a:gd name="T3" fmla="*/ 579 h 579"/>
              <a:gd name="T4" fmla="*/ 546 w 1131"/>
              <a:gd name="T5" fmla="*/ 579 h 579"/>
              <a:gd name="T6" fmla="*/ 489 w 1131"/>
              <a:gd name="T7" fmla="*/ 452 h 579"/>
              <a:gd name="T8" fmla="*/ 903 w 1131"/>
              <a:gd name="T9" fmla="*/ 579 h 579"/>
              <a:gd name="T10" fmla="*/ 1131 w 1131"/>
              <a:gd name="T11" fmla="*/ 579 h 579"/>
              <a:gd name="T12" fmla="*/ 1131 w 1131"/>
              <a:gd name="T13" fmla="*/ 529 h 579"/>
              <a:gd name="T14" fmla="*/ 0 w 1131"/>
              <a:gd name="T15" fmla="*/ 0 h 579"/>
              <a:gd name="T16" fmla="*/ 577 w 1131"/>
              <a:gd name="T17" fmla="*/ 0 h 579"/>
              <a:gd name="T18" fmla="*/ 694 w 1131"/>
              <a:gd name="T19" fmla="*/ 246 h 579"/>
              <a:gd name="T20" fmla="*/ 1131 w 1131"/>
              <a:gd name="T21" fmla="*/ 448 h 579"/>
              <a:gd name="T22" fmla="*/ 1131 w 1131"/>
              <a:gd name="T23" fmla="*/ 426 h 579"/>
              <a:gd name="T24" fmla="*/ 577 w 1131"/>
              <a:gd name="T25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579">
                <a:moveTo>
                  <a:pt x="0" y="0"/>
                </a:moveTo>
                <a:lnTo>
                  <a:pt x="278" y="579"/>
                </a:lnTo>
                <a:lnTo>
                  <a:pt x="546" y="579"/>
                </a:lnTo>
                <a:lnTo>
                  <a:pt x="489" y="452"/>
                </a:lnTo>
                <a:lnTo>
                  <a:pt x="903" y="579"/>
                </a:lnTo>
                <a:lnTo>
                  <a:pt x="1131" y="579"/>
                </a:lnTo>
                <a:lnTo>
                  <a:pt x="1131" y="529"/>
                </a:lnTo>
                <a:lnTo>
                  <a:pt x="0" y="0"/>
                </a:lnTo>
                <a:close/>
                <a:moveTo>
                  <a:pt x="577" y="0"/>
                </a:moveTo>
                <a:lnTo>
                  <a:pt x="694" y="246"/>
                </a:lnTo>
                <a:lnTo>
                  <a:pt x="1131" y="448"/>
                </a:lnTo>
                <a:lnTo>
                  <a:pt x="1131" y="426"/>
                </a:lnTo>
                <a:lnTo>
                  <a:pt x="577" y="0"/>
                </a:lnTo>
                <a:close/>
              </a:path>
            </a:pathLst>
          </a:custGeom>
          <a:solidFill>
            <a:srgbClr val="DDDE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0"/>
            <a:ext cx="2535017" cy="2518117"/>
            <a:chOff x="3894138" y="1890713"/>
            <a:chExt cx="1052512" cy="1052512"/>
          </a:xfrm>
          <a:solidFill>
            <a:srgbClr val="DDDEDE"/>
          </a:solidFill>
        </p:grpSpPr>
        <p:sp>
          <p:nvSpPr>
            <p:cNvPr id="21" name="Freeform 5"/>
            <p:cNvSpPr>
              <a:spLocks/>
            </p:cNvSpPr>
            <p:nvPr userDrawn="1"/>
          </p:nvSpPr>
          <p:spPr bwMode="auto">
            <a:xfrm>
              <a:off x="3894138" y="2384425"/>
              <a:ext cx="558800" cy="558800"/>
            </a:xfrm>
            <a:custGeom>
              <a:avLst/>
              <a:gdLst>
                <a:gd name="T0" fmla="*/ 352 w 352"/>
                <a:gd name="T1" fmla="*/ 0 h 352"/>
                <a:gd name="T2" fmla="*/ 0 w 352"/>
                <a:gd name="T3" fmla="*/ 352 h 352"/>
                <a:gd name="T4" fmla="*/ 0 w 352"/>
                <a:gd name="T5" fmla="*/ 0 h 352"/>
                <a:gd name="T6" fmla="*/ 352 w 352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2" h="352">
                  <a:moveTo>
                    <a:pt x="352" y="0"/>
                  </a:moveTo>
                  <a:lnTo>
                    <a:pt x="0" y="352"/>
                  </a:lnTo>
                  <a:lnTo>
                    <a:pt x="0" y="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3894138" y="1890713"/>
              <a:ext cx="1052512" cy="204787"/>
            </a:xfrm>
            <a:custGeom>
              <a:avLst/>
              <a:gdLst>
                <a:gd name="T0" fmla="*/ 0 w 663"/>
                <a:gd name="T1" fmla="*/ 0 h 129"/>
                <a:gd name="T2" fmla="*/ 0 w 663"/>
                <a:gd name="T3" fmla="*/ 129 h 129"/>
                <a:gd name="T4" fmla="*/ 534 w 663"/>
                <a:gd name="T5" fmla="*/ 129 h 129"/>
                <a:gd name="T6" fmla="*/ 663 w 663"/>
                <a:gd name="T7" fmla="*/ 0 h 129"/>
                <a:gd name="T8" fmla="*/ 0 w 66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29">
                  <a:moveTo>
                    <a:pt x="0" y="0"/>
                  </a:moveTo>
                  <a:lnTo>
                    <a:pt x="0" y="129"/>
                  </a:lnTo>
                  <a:lnTo>
                    <a:pt x="534" y="129"/>
                  </a:lnTo>
                  <a:lnTo>
                    <a:pt x="66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86AAB7-5104-4B63-8979-782B1542D955}"/>
              </a:ext>
            </a:extLst>
          </p:cNvPr>
          <p:cNvSpPr txBox="1"/>
          <p:nvPr userDrawn="1"/>
        </p:nvSpPr>
        <p:spPr>
          <a:xfrm>
            <a:off x="30480" y="4857750"/>
            <a:ext cx="350520" cy="215409"/>
          </a:xfrm>
          <a:prstGeom prst="rect">
            <a:avLst/>
          </a:prstGeom>
          <a:noFill/>
        </p:spPr>
        <p:txBody>
          <a:bodyPr wrap="square" lIns="45720" tIns="45703" rIns="45720" bIns="45703" rtlCol="0">
            <a:spAutoFit/>
          </a:bodyPr>
          <a:lstStyle/>
          <a:p>
            <a:pPr algn="r"/>
            <a:fld id="{A0918C97-1E36-4999-BE26-BF01A4E83B3C}" type="slidenum">
              <a:rPr lang="en-US" sz="800" smtClean="0">
                <a:solidFill>
                  <a:srgbClr val="626262"/>
                </a:solidFill>
                <a:cs typeface="Roboto Light"/>
              </a:rPr>
              <a:pPr algn="r"/>
              <a:t>‹#›</a:t>
            </a:fld>
            <a:endParaRPr lang="en-US" sz="800" dirty="0" err="1">
              <a:solidFill>
                <a:srgbClr val="626262"/>
              </a:solidFill>
              <a:cs typeface="Roboto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7A35DB-A777-CF44-89F1-D0F06EDFA3E8}"/>
              </a:ext>
            </a:extLst>
          </p:cNvPr>
          <p:cNvCxnSpPr>
            <a:cxnSpLocks/>
          </p:cNvCxnSpPr>
          <p:nvPr userDrawn="1"/>
        </p:nvCxnSpPr>
        <p:spPr>
          <a:xfrm>
            <a:off x="1295400" y="2571750"/>
            <a:ext cx="6553200" cy="0"/>
          </a:xfrm>
          <a:prstGeom prst="line">
            <a:avLst/>
          </a:prstGeom>
          <a:ln>
            <a:solidFill>
              <a:srgbClr val="343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30D45EFC-F2B7-064F-A248-4D3CEEF0F955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219200" y="2720973"/>
            <a:ext cx="4177435" cy="53696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rgbClr val="75787B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8BFCD2F9-E28E-1442-AC37-EFEBDAF295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1963812"/>
            <a:ext cx="4177435" cy="45720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240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Page break text location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1052512" cy="1052512"/>
            <a:chOff x="3894138" y="1890713"/>
            <a:chExt cx="1052512" cy="1052512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894138" y="2384425"/>
              <a:ext cx="558800" cy="558800"/>
            </a:xfrm>
            <a:custGeom>
              <a:avLst/>
              <a:gdLst>
                <a:gd name="T0" fmla="*/ 352 w 352"/>
                <a:gd name="T1" fmla="*/ 0 h 352"/>
                <a:gd name="T2" fmla="*/ 0 w 352"/>
                <a:gd name="T3" fmla="*/ 352 h 352"/>
                <a:gd name="T4" fmla="*/ 0 w 352"/>
                <a:gd name="T5" fmla="*/ 0 h 352"/>
                <a:gd name="T6" fmla="*/ 352 w 352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2" h="352">
                  <a:moveTo>
                    <a:pt x="352" y="0"/>
                  </a:moveTo>
                  <a:lnTo>
                    <a:pt x="0" y="352"/>
                  </a:lnTo>
                  <a:lnTo>
                    <a:pt x="0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5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3894138" y="1890713"/>
              <a:ext cx="1052512" cy="204787"/>
            </a:xfrm>
            <a:custGeom>
              <a:avLst/>
              <a:gdLst>
                <a:gd name="T0" fmla="*/ 0 w 663"/>
                <a:gd name="T1" fmla="*/ 0 h 129"/>
                <a:gd name="T2" fmla="*/ 0 w 663"/>
                <a:gd name="T3" fmla="*/ 129 h 129"/>
                <a:gd name="T4" fmla="*/ 534 w 663"/>
                <a:gd name="T5" fmla="*/ 129 h 129"/>
                <a:gd name="T6" fmla="*/ 663 w 663"/>
                <a:gd name="T7" fmla="*/ 0 h 129"/>
                <a:gd name="T8" fmla="*/ 0 w 66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29">
                  <a:moveTo>
                    <a:pt x="0" y="0"/>
                  </a:moveTo>
                  <a:lnTo>
                    <a:pt x="0" y="129"/>
                  </a:lnTo>
                  <a:lnTo>
                    <a:pt x="534" y="129"/>
                  </a:lnTo>
                  <a:lnTo>
                    <a:pt x="6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7940040" y="4596613"/>
            <a:ext cx="1203960" cy="546888"/>
            <a:chOff x="3860800" y="2246313"/>
            <a:chExt cx="1422401" cy="646113"/>
          </a:xfrm>
          <a:solidFill>
            <a:srgbClr val="422A88"/>
          </a:solidFill>
        </p:grpSpPr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4595813" y="2246313"/>
              <a:ext cx="687388" cy="569913"/>
            </a:xfrm>
            <a:custGeom>
              <a:avLst/>
              <a:gdLst>
                <a:gd name="T0" fmla="*/ 0 w 433"/>
                <a:gd name="T1" fmla="*/ 0 h 359"/>
                <a:gd name="T2" fmla="*/ 93 w 433"/>
                <a:gd name="T3" fmla="*/ 200 h 359"/>
                <a:gd name="T4" fmla="*/ 433 w 433"/>
                <a:gd name="T5" fmla="*/ 359 h 359"/>
                <a:gd name="T6" fmla="*/ 433 w 433"/>
                <a:gd name="T7" fmla="*/ 337 h 359"/>
                <a:gd name="T8" fmla="*/ 0 w 433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359">
                  <a:moveTo>
                    <a:pt x="0" y="0"/>
                  </a:moveTo>
                  <a:lnTo>
                    <a:pt x="93" y="200"/>
                  </a:lnTo>
                  <a:lnTo>
                    <a:pt x="433" y="359"/>
                  </a:lnTo>
                  <a:lnTo>
                    <a:pt x="433" y="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/>
            <p:cNvSpPr>
              <a:spLocks/>
            </p:cNvSpPr>
            <p:nvPr userDrawn="1"/>
          </p:nvSpPr>
          <p:spPr bwMode="auto">
            <a:xfrm>
              <a:off x="4595813" y="2246313"/>
              <a:ext cx="687388" cy="569913"/>
            </a:xfrm>
            <a:custGeom>
              <a:avLst/>
              <a:gdLst>
                <a:gd name="T0" fmla="*/ 0 w 433"/>
                <a:gd name="T1" fmla="*/ 0 h 359"/>
                <a:gd name="T2" fmla="*/ 93 w 433"/>
                <a:gd name="T3" fmla="*/ 200 h 359"/>
                <a:gd name="T4" fmla="*/ 433 w 433"/>
                <a:gd name="T5" fmla="*/ 359 h 359"/>
                <a:gd name="T6" fmla="*/ 433 w 433"/>
                <a:gd name="T7" fmla="*/ 337 h 359"/>
                <a:gd name="T8" fmla="*/ 0 w 433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359">
                  <a:moveTo>
                    <a:pt x="0" y="0"/>
                  </a:moveTo>
                  <a:lnTo>
                    <a:pt x="93" y="200"/>
                  </a:lnTo>
                  <a:lnTo>
                    <a:pt x="433" y="359"/>
                  </a:lnTo>
                  <a:lnTo>
                    <a:pt x="433" y="33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/>
            <p:cNvSpPr>
              <a:spLocks/>
            </p:cNvSpPr>
            <p:nvPr userDrawn="1"/>
          </p:nvSpPr>
          <p:spPr bwMode="auto">
            <a:xfrm>
              <a:off x="3860800" y="2246313"/>
              <a:ext cx="1366838" cy="646113"/>
            </a:xfrm>
            <a:custGeom>
              <a:avLst/>
              <a:gdLst>
                <a:gd name="T0" fmla="*/ 0 w 861"/>
                <a:gd name="T1" fmla="*/ 0 h 407"/>
                <a:gd name="T2" fmla="*/ 192 w 861"/>
                <a:gd name="T3" fmla="*/ 407 h 407"/>
                <a:gd name="T4" fmla="*/ 411 w 861"/>
                <a:gd name="T5" fmla="*/ 407 h 407"/>
                <a:gd name="T6" fmla="*/ 392 w 861"/>
                <a:gd name="T7" fmla="*/ 368 h 407"/>
                <a:gd name="T8" fmla="*/ 518 w 861"/>
                <a:gd name="T9" fmla="*/ 407 h 407"/>
                <a:gd name="T10" fmla="*/ 861 w 861"/>
                <a:gd name="T11" fmla="*/ 407 h 407"/>
                <a:gd name="T12" fmla="*/ 0 w 861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1" h="407">
                  <a:moveTo>
                    <a:pt x="0" y="0"/>
                  </a:moveTo>
                  <a:lnTo>
                    <a:pt x="192" y="407"/>
                  </a:lnTo>
                  <a:lnTo>
                    <a:pt x="411" y="407"/>
                  </a:lnTo>
                  <a:lnTo>
                    <a:pt x="392" y="368"/>
                  </a:lnTo>
                  <a:lnTo>
                    <a:pt x="518" y="407"/>
                  </a:lnTo>
                  <a:lnTo>
                    <a:pt x="861" y="40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3860800" y="2246313"/>
              <a:ext cx="1366838" cy="646113"/>
            </a:xfrm>
            <a:custGeom>
              <a:avLst/>
              <a:gdLst>
                <a:gd name="T0" fmla="*/ 0 w 861"/>
                <a:gd name="T1" fmla="*/ 0 h 407"/>
                <a:gd name="T2" fmla="*/ 192 w 861"/>
                <a:gd name="T3" fmla="*/ 407 h 407"/>
                <a:gd name="T4" fmla="*/ 411 w 861"/>
                <a:gd name="T5" fmla="*/ 407 h 407"/>
                <a:gd name="T6" fmla="*/ 392 w 861"/>
                <a:gd name="T7" fmla="*/ 368 h 407"/>
                <a:gd name="T8" fmla="*/ 518 w 861"/>
                <a:gd name="T9" fmla="*/ 407 h 407"/>
                <a:gd name="T10" fmla="*/ 861 w 861"/>
                <a:gd name="T11" fmla="*/ 407 h 407"/>
                <a:gd name="T12" fmla="*/ 0 w 861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1" h="407">
                  <a:moveTo>
                    <a:pt x="0" y="0"/>
                  </a:moveTo>
                  <a:lnTo>
                    <a:pt x="192" y="407"/>
                  </a:lnTo>
                  <a:lnTo>
                    <a:pt x="411" y="407"/>
                  </a:lnTo>
                  <a:lnTo>
                    <a:pt x="392" y="368"/>
                  </a:lnTo>
                  <a:lnTo>
                    <a:pt x="518" y="407"/>
                  </a:lnTo>
                  <a:lnTo>
                    <a:pt x="861" y="40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>
            <a:extLst/>
          </p:cNvPr>
          <p:cNvSpPr txBox="1"/>
          <p:nvPr userDrawn="1"/>
        </p:nvSpPr>
        <p:spPr>
          <a:xfrm>
            <a:off x="1581150" y="4870941"/>
            <a:ext cx="5981700" cy="169243"/>
          </a:xfrm>
          <a:prstGeom prst="rect">
            <a:avLst/>
          </a:prstGeom>
          <a:noFill/>
        </p:spPr>
        <p:txBody>
          <a:bodyPr wrap="square" lIns="91410" tIns="45703" rIns="91410" bIns="45703" rtlCol="0">
            <a:spAutoFit/>
          </a:bodyPr>
          <a:lstStyle/>
          <a:p>
            <a:pPr algn="ctr"/>
            <a:r>
              <a:rPr lang="en-US" sz="5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© 2019 Cree, Inc. All rights reserved. Cree®, the Cree logo, Wolfspeed®, and the Wolfspeed logo are registered trademarks of Cree, Inc.</a:t>
            </a:r>
            <a:endParaRPr lang="en-US" sz="100" dirty="0">
              <a:solidFill>
                <a:schemeClr val="accent1"/>
              </a:solidFill>
              <a:cs typeface="Roboto Ligh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3B0261-08FB-4E6A-8C51-83D6D6CB22E7}"/>
              </a:ext>
            </a:extLst>
          </p:cNvPr>
          <p:cNvSpPr txBox="1"/>
          <p:nvPr userDrawn="1"/>
        </p:nvSpPr>
        <p:spPr>
          <a:xfrm>
            <a:off x="33528" y="4857750"/>
            <a:ext cx="347472" cy="215409"/>
          </a:xfrm>
          <a:prstGeom prst="rect">
            <a:avLst/>
          </a:prstGeom>
          <a:noFill/>
        </p:spPr>
        <p:txBody>
          <a:bodyPr wrap="square" lIns="45720" tIns="45703" rIns="45720" bIns="45703" rtlCol="0">
            <a:spAutoFit/>
          </a:bodyPr>
          <a:lstStyle/>
          <a:p>
            <a:pPr algn="r"/>
            <a:fld id="{A0918C97-1E36-4999-BE26-BF01A4E83B3C}" type="slidenum">
              <a:rPr lang="en-US" sz="800" smtClean="0">
                <a:solidFill>
                  <a:srgbClr val="626262"/>
                </a:solidFill>
                <a:cs typeface="Roboto Light"/>
              </a:rPr>
              <a:pPr algn="r"/>
              <a:t>‹#›</a:t>
            </a:fld>
            <a:endParaRPr lang="en-US" sz="800" dirty="0" err="1">
              <a:solidFill>
                <a:srgbClr val="626262"/>
              </a:solidFill>
              <a:cs typeface="Roboto Light"/>
            </a:endParaRP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5E152012-CC5F-BF4A-97E5-950C2124E8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38150"/>
            <a:ext cx="7886700" cy="38404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lang="en-US" sz="2000" b="0" kern="1200" dirty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Two text boxes | graphics or images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AD5C39-AC63-944A-8379-6D2C151C954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76800" y="1047750"/>
            <a:ext cx="3848099" cy="3273552"/>
          </a:xfrm>
          <a:prstGeom prst="rect">
            <a:avLst/>
          </a:prstGeom>
        </p:spPr>
        <p:txBody>
          <a:bodyPr>
            <a:noAutofit/>
          </a:bodyPr>
          <a:lstStyle>
            <a:lvl1pPr marL="114300" indent="-114300">
              <a:spcBef>
                <a:spcPts val="1000"/>
              </a:spcBef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tx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  <a:lvl2pPr marL="285750" indent="-171450">
              <a:spcBef>
                <a:spcPts val="600"/>
              </a:spcBef>
              <a:defRPr sz="1400"/>
            </a:lvl2pPr>
            <a:lvl3pPr marL="400050" indent="-114300">
              <a:spcBef>
                <a:spcPts val="600"/>
              </a:spcBef>
              <a:buFont typeface="Arial" panose="020B0604020202020204" pitchFamily="34" charset="0"/>
              <a:buChar char="›"/>
              <a:defRPr sz="1200"/>
            </a:lvl3pPr>
            <a:lvl4pPr marL="514350" indent="-114300">
              <a:spcBef>
                <a:spcPts val="600"/>
              </a:spcBef>
              <a:buFont typeface="Arial" panose="020B0604020202020204" pitchFamily="34" charset="0"/>
              <a:buChar char="•"/>
              <a:defRPr sz="12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D87454-CB4E-E145-A5E6-050C60CF83C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199" y="1047750"/>
            <a:ext cx="3810001" cy="3273552"/>
          </a:xfrm>
          <a:prstGeom prst="rect">
            <a:avLst/>
          </a:prstGeom>
        </p:spPr>
        <p:txBody>
          <a:bodyPr>
            <a:noAutofit/>
          </a:bodyPr>
          <a:lstStyle>
            <a:lvl1pPr marL="112713" indent="-112713">
              <a:spcBef>
                <a:spcPts val="1000"/>
              </a:spcBef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tx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  <a:lvl2pPr marL="288925" indent="-176213">
              <a:spcBef>
                <a:spcPts val="600"/>
              </a:spcBef>
              <a:defRPr sz="1400"/>
            </a:lvl2pPr>
            <a:lvl3pPr marL="401638" indent="-112713">
              <a:spcBef>
                <a:spcPts val="600"/>
              </a:spcBef>
              <a:buFont typeface="Arial" panose="020B0604020202020204" pitchFamily="34" charset="0"/>
              <a:buChar char="›"/>
              <a:defRPr sz="1200"/>
            </a:lvl3pPr>
            <a:lvl4pPr marL="512763" indent="-111125">
              <a:spcBef>
                <a:spcPts val="600"/>
              </a:spcBef>
              <a:buFont typeface="Arial" panose="020B0604020202020204" pitchFamily="34" charset="0"/>
              <a:buChar char="•"/>
              <a:defRPr sz="12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047749"/>
            <a:ext cx="3844857" cy="1600200"/>
          </a:xfrm>
          <a:prstGeom prst="rect">
            <a:avLst/>
          </a:prstGeom>
        </p:spPr>
        <p:txBody>
          <a:bodyPr>
            <a:noAutofit/>
          </a:bodyPr>
          <a:lstStyle>
            <a:lvl1pPr marL="112713" indent="-112713">
              <a:spcBef>
                <a:spcPts val="1000"/>
              </a:spcBef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288925" indent="-176213">
              <a:spcBef>
                <a:spcPts val="600"/>
              </a:spcBef>
              <a:defRPr sz="1400"/>
            </a:lvl2pPr>
            <a:lvl3pPr marL="401638" indent="-112713">
              <a:spcBef>
                <a:spcPts val="600"/>
              </a:spcBef>
              <a:buFont typeface="Arial" panose="020B0604020202020204" pitchFamily="34" charset="0"/>
              <a:buChar char="›"/>
              <a:defRPr sz="1200"/>
            </a:lvl3pPr>
            <a:lvl4pPr marL="512763" indent="-111125">
              <a:spcBef>
                <a:spcPts val="600"/>
              </a:spcBef>
              <a:buFont typeface="Arial" panose="020B0604020202020204" pitchFamily="34" charset="0"/>
              <a:buChar char="•"/>
              <a:defRPr sz="12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838198" y="2800350"/>
            <a:ext cx="3844857" cy="1600200"/>
          </a:xfrm>
          <a:prstGeom prst="rect">
            <a:avLst/>
          </a:prstGeom>
        </p:spPr>
        <p:txBody>
          <a:bodyPr>
            <a:noAutofit/>
          </a:bodyPr>
          <a:lstStyle>
            <a:lvl1pPr marL="112713" indent="-112713">
              <a:spcBef>
                <a:spcPts val="1000"/>
              </a:spcBef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288925" indent="-176213">
              <a:spcBef>
                <a:spcPts val="600"/>
              </a:spcBef>
              <a:defRPr sz="1400"/>
            </a:lvl2pPr>
            <a:lvl3pPr marL="401638" indent="-112713">
              <a:spcBef>
                <a:spcPts val="600"/>
              </a:spcBef>
              <a:buFont typeface="Arial" panose="020B0604020202020204" pitchFamily="34" charset="0"/>
              <a:buChar char="›"/>
              <a:defRPr sz="1200"/>
            </a:lvl3pPr>
            <a:lvl4pPr marL="512763" indent="-111125">
              <a:spcBef>
                <a:spcPts val="600"/>
              </a:spcBef>
              <a:buFont typeface="Arial" panose="020B0604020202020204" pitchFamily="34" charset="0"/>
              <a:buChar char="•"/>
              <a:defRPr sz="12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4838699" y="2800349"/>
            <a:ext cx="3886200" cy="1600200"/>
          </a:xfrm>
          <a:prstGeom prst="rect">
            <a:avLst/>
          </a:prstGeom>
        </p:spPr>
        <p:txBody>
          <a:bodyPr>
            <a:noAutofit/>
          </a:bodyPr>
          <a:lstStyle>
            <a:lvl1pPr marL="114300" indent="-114300">
              <a:spcBef>
                <a:spcPts val="1000"/>
              </a:spcBef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285750" indent="-171450">
              <a:spcBef>
                <a:spcPts val="600"/>
              </a:spcBef>
              <a:defRPr sz="1400" baseline="0"/>
            </a:lvl2pPr>
            <a:lvl3pPr marL="400050" indent="-114300">
              <a:spcBef>
                <a:spcPts val="600"/>
              </a:spcBef>
              <a:buFont typeface="Arial" panose="020B0604020202020204" pitchFamily="34" charset="0"/>
              <a:buChar char="›"/>
              <a:defRPr sz="1200"/>
            </a:lvl3pPr>
            <a:lvl4pPr marL="514350" indent="-114300">
              <a:spcBef>
                <a:spcPts val="600"/>
              </a:spcBef>
              <a:buFont typeface="Arial" panose="020B0604020202020204" pitchFamily="34" charset="0"/>
              <a:buChar char="•"/>
              <a:defRPr sz="12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838199" y="440858"/>
            <a:ext cx="7886700" cy="3809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lang="en-US" sz="2000" b="0" kern="1200" dirty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Slide with four content areas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41E06-040C-4B41-B9CC-1E4B0C32CCA4}"/>
              </a:ext>
            </a:extLst>
          </p:cNvPr>
          <p:cNvSpPr txBox="1"/>
          <p:nvPr userDrawn="1"/>
        </p:nvSpPr>
        <p:spPr>
          <a:xfrm>
            <a:off x="33528" y="4857750"/>
            <a:ext cx="347472" cy="215409"/>
          </a:xfrm>
          <a:prstGeom prst="rect">
            <a:avLst/>
          </a:prstGeom>
          <a:noFill/>
        </p:spPr>
        <p:txBody>
          <a:bodyPr wrap="square" lIns="45720" tIns="45703" rIns="45720" bIns="45703" rtlCol="0">
            <a:spAutoFit/>
          </a:bodyPr>
          <a:lstStyle/>
          <a:p>
            <a:pPr algn="r"/>
            <a:fld id="{A0918C97-1E36-4999-BE26-BF01A4E83B3C}" type="slidenum">
              <a:rPr lang="en-US" sz="800" smtClean="0">
                <a:solidFill>
                  <a:srgbClr val="626262"/>
                </a:solidFill>
                <a:cs typeface="Roboto Light"/>
              </a:rPr>
              <a:pPr algn="r"/>
              <a:t>‹#›</a:t>
            </a:fld>
            <a:endParaRPr lang="en-US" sz="800" dirty="0" err="1">
              <a:solidFill>
                <a:srgbClr val="626262"/>
              </a:solidFill>
              <a:cs typeface="Roboto Light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6D074C8-0B80-5546-8A7B-0232FEBFFC0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838699" y="1047749"/>
            <a:ext cx="3886200" cy="1600200"/>
          </a:xfrm>
          <a:prstGeom prst="rect">
            <a:avLst/>
          </a:prstGeom>
        </p:spPr>
        <p:txBody>
          <a:bodyPr>
            <a:noAutofit/>
          </a:bodyPr>
          <a:lstStyle>
            <a:lvl1pPr marL="114300" indent="-114300">
              <a:spcBef>
                <a:spcPts val="1000"/>
              </a:spcBef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285750" indent="-171450">
              <a:spcBef>
                <a:spcPts val="600"/>
              </a:spcBef>
              <a:defRPr sz="1400"/>
            </a:lvl2pPr>
            <a:lvl3pPr marL="400050" indent="-114300">
              <a:spcBef>
                <a:spcPts val="600"/>
              </a:spcBef>
              <a:buFont typeface="Arial" panose="020B0604020202020204" pitchFamily="34" charset="0"/>
              <a:buChar char="›"/>
              <a:defRPr sz="1200"/>
            </a:lvl3pPr>
            <a:lvl4pPr marL="514350" indent="-114300">
              <a:spcBef>
                <a:spcPts val="600"/>
              </a:spcBef>
              <a:buFont typeface="Arial" panose="020B0604020202020204" pitchFamily="34" charset="0"/>
              <a:buChar char="•"/>
              <a:defRPr sz="12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441198"/>
            <a:ext cx="7886700" cy="381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lang="en-US" sz="2000" b="0" kern="1200" dirty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Comparison slide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0D7633-F6F8-4C4A-B8EA-046314B197AD}"/>
              </a:ext>
            </a:extLst>
          </p:cNvPr>
          <p:cNvSpPr txBox="1"/>
          <p:nvPr userDrawn="1"/>
        </p:nvSpPr>
        <p:spPr>
          <a:xfrm>
            <a:off x="33528" y="4857750"/>
            <a:ext cx="347472" cy="215409"/>
          </a:xfrm>
          <a:prstGeom prst="rect">
            <a:avLst/>
          </a:prstGeom>
          <a:noFill/>
        </p:spPr>
        <p:txBody>
          <a:bodyPr wrap="square" lIns="45720" tIns="45703" rIns="45720" bIns="45703" rtlCol="0">
            <a:spAutoFit/>
          </a:bodyPr>
          <a:lstStyle/>
          <a:p>
            <a:pPr algn="r"/>
            <a:fld id="{A0918C97-1E36-4999-BE26-BF01A4E83B3C}" type="slidenum">
              <a:rPr lang="en-US" sz="800" smtClean="0">
                <a:solidFill>
                  <a:srgbClr val="626262"/>
                </a:solidFill>
                <a:cs typeface="Roboto Light"/>
              </a:rPr>
              <a:pPr algn="r"/>
              <a:t>‹#›</a:t>
            </a:fld>
            <a:endParaRPr lang="en-US" sz="800" dirty="0" err="1">
              <a:solidFill>
                <a:srgbClr val="626262"/>
              </a:solidFill>
              <a:cs typeface="Roboto Ligh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511B69F-EFE7-EE48-874F-744C208D09D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76800" y="1047750"/>
            <a:ext cx="3856441" cy="251222"/>
          </a:xfrm>
          <a:prstGeom prst="rect">
            <a:avLst/>
          </a:prstGeom>
          <a:solidFill>
            <a:srgbClr val="75787B"/>
          </a:solidFill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0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5BC8773-5D97-6445-A683-73AC229A4A8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8199" y="1047750"/>
            <a:ext cx="3856441" cy="251222"/>
          </a:xfrm>
          <a:prstGeom prst="rect">
            <a:avLst/>
          </a:prstGeom>
          <a:solidFill>
            <a:srgbClr val="75787B"/>
          </a:solidFill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0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198" y="1402556"/>
            <a:ext cx="3858768" cy="2843784"/>
          </a:xfrm>
          <a:prstGeom prst="rect">
            <a:avLst/>
          </a:prstGeom>
        </p:spPr>
        <p:txBody>
          <a:bodyPr/>
          <a:lstStyle>
            <a:lvl1pPr marL="112713" indent="-112713"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288925" indent="-176213"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 marL="401638" indent="-112713">
              <a:spcBef>
                <a:spcPts val="600"/>
              </a:spcBef>
              <a:buFont typeface="Arial" panose="020B0604020202020204" pitchFamily="34" charset="0"/>
              <a:buChar char="›"/>
              <a:defRPr sz="1200">
                <a:solidFill>
                  <a:schemeClr val="tx1"/>
                </a:solidFill>
              </a:defRPr>
            </a:lvl3pPr>
            <a:lvl4pPr marL="512763" indent="-111125"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76800" y="1402556"/>
            <a:ext cx="3858768" cy="2843784"/>
          </a:xfrm>
          <a:prstGeom prst="rect">
            <a:avLst/>
          </a:prstGeom>
        </p:spPr>
        <p:txBody>
          <a:bodyPr/>
          <a:lstStyle>
            <a:lvl1pPr marL="112713" indent="-112713"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288925" indent="-176213"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 marL="401638" indent="-112713">
              <a:spcBef>
                <a:spcPts val="600"/>
              </a:spcBef>
              <a:buFont typeface="Arial" panose="020B0604020202020204" pitchFamily="34" charset="0"/>
              <a:buChar char="›"/>
              <a:defRPr sz="1200">
                <a:solidFill>
                  <a:schemeClr val="tx1"/>
                </a:solidFill>
              </a:defRPr>
            </a:lvl3pPr>
            <a:lvl4pPr marL="512763" indent="-111125"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199" y="438150"/>
            <a:ext cx="7886700" cy="384175"/>
          </a:xfrm>
          <a:prstGeom prst="rect">
            <a:avLst/>
          </a:prstGeom>
        </p:spPr>
        <p:txBody>
          <a:bodyPr anchor="b" anchorCtr="0"/>
          <a:lstStyle>
            <a:lvl1pPr>
              <a:defRPr lang="en-US" sz="2000" b="0" kern="1200" dirty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Slide title only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43F47-3A17-4815-B5CA-CB8A13ED65A3}"/>
              </a:ext>
            </a:extLst>
          </p:cNvPr>
          <p:cNvSpPr txBox="1"/>
          <p:nvPr userDrawn="1"/>
        </p:nvSpPr>
        <p:spPr>
          <a:xfrm>
            <a:off x="33528" y="4857750"/>
            <a:ext cx="347472" cy="215409"/>
          </a:xfrm>
          <a:prstGeom prst="rect">
            <a:avLst/>
          </a:prstGeom>
          <a:noFill/>
        </p:spPr>
        <p:txBody>
          <a:bodyPr wrap="square" lIns="45720" tIns="45703" rIns="45720" bIns="45703" rtlCol="0">
            <a:spAutoFit/>
          </a:bodyPr>
          <a:lstStyle/>
          <a:p>
            <a:pPr algn="r"/>
            <a:fld id="{A0918C97-1E36-4999-BE26-BF01A4E83B3C}" type="slidenum">
              <a:rPr lang="en-US" sz="800" smtClean="0">
                <a:solidFill>
                  <a:srgbClr val="626262"/>
                </a:solidFill>
                <a:cs typeface="Roboto Light"/>
              </a:rPr>
              <a:pPr algn="r"/>
              <a:t>‹#›</a:t>
            </a:fld>
            <a:endParaRPr lang="en-US" sz="800" dirty="0" err="1">
              <a:solidFill>
                <a:srgbClr val="626262"/>
              </a:solidFill>
              <a:cs typeface="Roboto Ligh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4E6B4-9AEC-CD46-8D0B-C4A3852DAA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047750"/>
            <a:ext cx="78867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047750"/>
            <a:ext cx="4762499" cy="3200400"/>
          </a:xfrm>
          <a:prstGeom prst="rect">
            <a:avLst/>
          </a:prstGeom>
        </p:spPr>
        <p:txBody>
          <a:bodyPr>
            <a:noAutofit/>
          </a:bodyPr>
          <a:lstStyle>
            <a:lvl1pPr marL="114300" indent="-114300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285750" indent="-171450">
              <a:spcBef>
                <a:spcPts val="6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2pPr>
            <a:lvl3pPr marL="400050" indent="-114300">
              <a:spcBef>
                <a:spcPts val="600"/>
              </a:spcBef>
              <a:buFont typeface="Arial" panose="020B0604020202020204" pitchFamily="34" charset="0"/>
              <a:buChar char="›"/>
              <a:defRPr sz="12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3pPr>
            <a:lvl4pPr marL="514350" indent="-114300"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4pPr>
            <a:lvl5pPr>
              <a:defRPr sz="1200">
                <a:solidFill>
                  <a:srgbClr val="585C5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8199" y="1047750"/>
            <a:ext cx="3008313" cy="320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199" y="438150"/>
            <a:ext cx="7886700" cy="38417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lang="en-US" sz="2000" b="0" kern="1200" dirty="0">
                <a:solidFill>
                  <a:schemeClr val="tx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Content with caption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BFBDE-E9E4-4A52-8B24-F987522924E0}"/>
              </a:ext>
            </a:extLst>
          </p:cNvPr>
          <p:cNvSpPr txBox="1"/>
          <p:nvPr userDrawn="1"/>
        </p:nvSpPr>
        <p:spPr>
          <a:xfrm>
            <a:off x="33528" y="4857750"/>
            <a:ext cx="347472" cy="215409"/>
          </a:xfrm>
          <a:prstGeom prst="rect">
            <a:avLst/>
          </a:prstGeom>
          <a:noFill/>
        </p:spPr>
        <p:txBody>
          <a:bodyPr wrap="square" lIns="45720" tIns="45703" rIns="45720" bIns="45703" rtlCol="0">
            <a:spAutoFit/>
          </a:bodyPr>
          <a:lstStyle/>
          <a:p>
            <a:pPr algn="r"/>
            <a:fld id="{A0918C97-1E36-4999-BE26-BF01A4E83B3C}" type="slidenum">
              <a:rPr lang="en-US" sz="800" smtClean="0">
                <a:solidFill>
                  <a:srgbClr val="626262"/>
                </a:solidFill>
                <a:cs typeface="Roboto Light"/>
              </a:rPr>
              <a:pPr algn="r"/>
              <a:t>‹#›</a:t>
            </a:fld>
            <a:endParaRPr lang="en-US" sz="800" dirty="0">
              <a:solidFill>
                <a:srgbClr val="626262"/>
              </a:solidFill>
              <a:cs typeface="Roboto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438150"/>
            <a:ext cx="7924800" cy="3657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4826" y="4095750"/>
            <a:ext cx="7918174" cy="3750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7E072-84CE-4541-9F8B-376411DA54F5}"/>
              </a:ext>
            </a:extLst>
          </p:cNvPr>
          <p:cNvSpPr txBox="1"/>
          <p:nvPr userDrawn="1"/>
        </p:nvSpPr>
        <p:spPr>
          <a:xfrm>
            <a:off x="33528" y="4857750"/>
            <a:ext cx="347472" cy="215409"/>
          </a:xfrm>
          <a:prstGeom prst="rect">
            <a:avLst/>
          </a:prstGeom>
          <a:noFill/>
        </p:spPr>
        <p:txBody>
          <a:bodyPr wrap="square" lIns="45720" tIns="45703" rIns="45720" bIns="45703" rtlCol="0">
            <a:spAutoFit/>
          </a:bodyPr>
          <a:lstStyle/>
          <a:p>
            <a:pPr algn="r"/>
            <a:fld id="{A0918C97-1E36-4999-BE26-BF01A4E83B3C}" type="slidenum">
              <a:rPr lang="en-US" sz="800" smtClean="0">
                <a:solidFill>
                  <a:srgbClr val="626262"/>
                </a:solidFill>
                <a:cs typeface="Roboto Light"/>
              </a:rPr>
              <a:pPr algn="r"/>
              <a:t>‹#›</a:t>
            </a:fld>
            <a:endParaRPr lang="en-US" sz="800" dirty="0" err="1">
              <a:solidFill>
                <a:srgbClr val="626262"/>
              </a:solidFill>
              <a:cs typeface="Roboto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0C6D05A-447E-654A-B928-269C687751AB}"/>
              </a:ext>
            </a:extLst>
          </p:cNvPr>
          <p:cNvSpPr txBox="1"/>
          <p:nvPr userDrawn="1"/>
        </p:nvSpPr>
        <p:spPr>
          <a:xfrm>
            <a:off x="1581150" y="4870941"/>
            <a:ext cx="5981700" cy="169243"/>
          </a:xfrm>
          <a:prstGeom prst="rect">
            <a:avLst/>
          </a:prstGeom>
          <a:noFill/>
        </p:spPr>
        <p:txBody>
          <a:bodyPr wrap="square" lIns="91410" tIns="45703" rIns="91410" bIns="45703" rtlCol="0">
            <a:spAutoFit/>
          </a:bodyPr>
          <a:lstStyle/>
          <a:p>
            <a:pPr algn="ctr"/>
            <a:r>
              <a:rPr lang="en-US" sz="5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© 2019 Cree, Inc. All rights reserved. Cree®, the Cree logo, Wolfspeed®, and the Wolfspeed logo are registered trademarks of Cree, Inc.</a:t>
            </a:r>
            <a:endParaRPr lang="en-US" sz="100" dirty="0">
              <a:solidFill>
                <a:schemeClr val="accent1"/>
              </a:solidFill>
              <a:cs typeface="Roboto Light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1052512" cy="1052512"/>
            <a:chOff x="3894138" y="1890713"/>
            <a:chExt cx="1052512" cy="1052512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3894138" y="2384425"/>
              <a:ext cx="558800" cy="558800"/>
            </a:xfrm>
            <a:custGeom>
              <a:avLst/>
              <a:gdLst>
                <a:gd name="T0" fmla="*/ 352 w 352"/>
                <a:gd name="T1" fmla="*/ 0 h 352"/>
                <a:gd name="T2" fmla="*/ 0 w 352"/>
                <a:gd name="T3" fmla="*/ 352 h 352"/>
                <a:gd name="T4" fmla="*/ 0 w 352"/>
                <a:gd name="T5" fmla="*/ 0 h 352"/>
                <a:gd name="T6" fmla="*/ 352 w 352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2" h="352">
                  <a:moveTo>
                    <a:pt x="352" y="0"/>
                  </a:moveTo>
                  <a:lnTo>
                    <a:pt x="0" y="352"/>
                  </a:lnTo>
                  <a:lnTo>
                    <a:pt x="0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5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894138" y="1890713"/>
              <a:ext cx="1052512" cy="204787"/>
            </a:xfrm>
            <a:custGeom>
              <a:avLst/>
              <a:gdLst>
                <a:gd name="T0" fmla="*/ 0 w 663"/>
                <a:gd name="T1" fmla="*/ 0 h 129"/>
                <a:gd name="T2" fmla="*/ 0 w 663"/>
                <a:gd name="T3" fmla="*/ 129 h 129"/>
                <a:gd name="T4" fmla="*/ 534 w 663"/>
                <a:gd name="T5" fmla="*/ 129 h 129"/>
                <a:gd name="T6" fmla="*/ 663 w 663"/>
                <a:gd name="T7" fmla="*/ 0 h 129"/>
                <a:gd name="T8" fmla="*/ 0 w 66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29">
                  <a:moveTo>
                    <a:pt x="0" y="0"/>
                  </a:moveTo>
                  <a:lnTo>
                    <a:pt x="0" y="129"/>
                  </a:lnTo>
                  <a:lnTo>
                    <a:pt x="534" y="129"/>
                  </a:lnTo>
                  <a:lnTo>
                    <a:pt x="6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7940040" y="4596613"/>
            <a:ext cx="1203960" cy="546888"/>
            <a:chOff x="3860800" y="2246313"/>
            <a:chExt cx="1422401" cy="646113"/>
          </a:xfrm>
          <a:solidFill>
            <a:srgbClr val="422A88"/>
          </a:solidFill>
        </p:grpSpPr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4595813" y="2246313"/>
              <a:ext cx="687388" cy="569913"/>
            </a:xfrm>
            <a:custGeom>
              <a:avLst/>
              <a:gdLst>
                <a:gd name="T0" fmla="*/ 0 w 433"/>
                <a:gd name="T1" fmla="*/ 0 h 359"/>
                <a:gd name="T2" fmla="*/ 93 w 433"/>
                <a:gd name="T3" fmla="*/ 200 h 359"/>
                <a:gd name="T4" fmla="*/ 433 w 433"/>
                <a:gd name="T5" fmla="*/ 359 h 359"/>
                <a:gd name="T6" fmla="*/ 433 w 433"/>
                <a:gd name="T7" fmla="*/ 337 h 359"/>
                <a:gd name="T8" fmla="*/ 0 w 433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359">
                  <a:moveTo>
                    <a:pt x="0" y="0"/>
                  </a:moveTo>
                  <a:lnTo>
                    <a:pt x="93" y="200"/>
                  </a:lnTo>
                  <a:lnTo>
                    <a:pt x="433" y="359"/>
                  </a:lnTo>
                  <a:lnTo>
                    <a:pt x="433" y="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/>
            </p:cNvSpPr>
            <p:nvPr userDrawn="1"/>
          </p:nvSpPr>
          <p:spPr bwMode="auto">
            <a:xfrm>
              <a:off x="4595813" y="2246313"/>
              <a:ext cx="687388" cy="569913"/>
            </a:xfrm>
            <a:custGeom>
              <a:avLst/>
              <a:gdLst>
                <a:gd name="T0" fmla="*/ 0 w 433"/>
                <a:gd name="T1" fmla="*/ 0 h 359"/>
                <a:gd name="T2" fmla="*/ 93 w 433"/>
                <a:gd name="T3" fmla="*/ 200 h 359"/>
                <a:gd name="T4" fmla="*/ 433 w 433"/>
                <a:gd name="T5" fmla="*/ 359 h 359"/>
                <a:gd name="T6" fmla="*/ 433 w 433"/>
                <a:gd name="T7" fmla="*/ 337 h 359"/>
                <a:gd name="T8" fmla="*/ 0 w 433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359">
                  <a:moveTo>
                    <a:pt x="0" y="0"/>
                  </a:moveTo>
                  <a:lnTo>
                    <a:pt x="93" y="200"/>
                  </a:lnTo>
                  <a:lnTo>
                    <a:pt x="433" y="359"/>
                  </a:lnTo>
                  <a:lnTo>
                    <a:pt x="433" y="33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/>
            <p:cNvSpPr>
              <a:spLocks/>
            </p:cNvSpPr>
            <p:nvPr userDrawn="1"/>
          </p:nvSpPr>
          <p:spPr bwMode="auto">
            <a:xfrm>
              <a:off x="3860800" y="2246313"/>
              <a:ext cx="1366838" cy="646113"/>
            </a:xfrm>
            <a:custGeom>
              <a:avLst/>
              <a:gdLst>
                <a:gd name="T0" fmla="*/ 0 w 861"/>
                <a:gd name="T1" fmla="*/ 0 h 407"/>
                <a:gd name="T2" fmla="*/ 192 w 861"/>
                <a:gd name="T3" fmla="*/ 407 h 407"/>
                <a:gd name="T4" fmla="*/ 411 w 861"/>
                <a:gd name="T5" fmla="*/ 407 h 407"/>
                <a:gd name="T6" fmla="*/ 392 w 861"/>
                <a:gd name="T7" fmla="*/ 368 h 407"/>
                <a:gd name="T8" fmla="*/ 518 w 861"/>
                <a:gd name="T9" fmla="*/ 407 h 407"/>
                <a:gd name="T10" fmla="*/ 861 w 861"/>
                <a:gd name="T11" fmla="*/ 407 h 407"/>
                <a:gd name="T12" fmla="*/ 0 w 861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1" h="407">
                  <a:moveTo>
                    <a:pt x="0" y="0"/>
                  </a:moveTo>
                  <a:lnTo>
                    <a:pt x="192" y="407"/>
                  </a:lnTo>
                  <a:lnTo>
                    <a:pt x="411" y="407"/>
                  </a:lnTo>
                  <a:lnTo>
                    <a:pt x="392" y="368"/>
                  </a:lnTo>
                  <a:lnTo>
                    <a:pt x="518" y="407"/>
                  </a:lnTo>
                  <a:lnTo>
                    <a:pt x="861" y="40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/>
            <p:cNvSpPr>
              <a:spLocks/>
            </p:cNvSpPr>
            <p:nvPr userDrawn="1"/>
          </p:nvSpPr>
          <p:spPr bwMode="auto">
            <a:xfrm>
              <a:off x="3860800" y="2246313"/>
              <a:ext cx="1366838" cy="646113"/>
            </a:xfrm>
            <a:custGeom>
              <a:avLst/>
              <a:gdLst>
                <a:gd name="T0" fmla="*/ 0 w 861"/>
                <a:gd name="T1" fmla="*/ 0 h 407"/>
                <a:gd name="T2" fmla="*/ 192 w 861"/>
                <a:gd name="T3" fmla="*/ 407 h 407"/>
                <a:gd name="T4" fmla="*/ 411 w 861"/>
                <a:gd name="T5" fmla="*/ 407 h 407"/>
                <a:gd name="T6" fmla="*/ 392 w 861"/>
                <a:gd name="T7" fmla="*/ 368 h 407"/>
                <a:gd name="T8" fmla="*/ 518 w 861"/>
                <a:gd name="T9" fmla="*/ 407 h 407"/>
                <a:gd name="T10" fmla="*/ 861 w 861"/>
                <a:gd name="T11" fmla="*/ 407 h 407"/>
                <a:gd name="T12" fmla="*/ 0 w 861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1" h="407">
                  <a:moveTo>
                    <a:pt x="0" y="0"/>
                  </a:moveTo>
                  <a:lnTo>
                    <a:pt x="192" y="407"/>
                  </a:lnTo>
                  <a:lnTo>
                    <a:pt x="411" y="407"/>
                  </a:lnTo>
                  <a:lnTo>
                    <a:pt x="392" y="368"/>
                  </a:lnTo>
                  <a:lnTo>
                    <a:pt x="518" y="407"/>
                  </a:lnTo>
                  <a:lnTo>
                    <a:pt x="861" y="40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86" r:id="rId3"/>
    <p:sldLayoutId id="2147483676" r:id="rId4"/>
    <p:sldLayoutId id="2147483684" r:id="rId5"/>
    <p:sldLayoutId id="2147483677" r:id="rId6"/>
    <p:sldLayoutId id="2147483678" r:id="rId7"/>
    <p:sldLayoutId id="2147483680" r:id="rId8"/>
    <p:sldLayoutId id="2147483681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779252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7ED5BC-51C5-3F49-9123-7B6603B4EF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XLamp XP-E2 Photo Red &amp; Far Red LEDs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218BD-E5BD-ED4B-9862-30EE4B7AE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0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11C8-5AD8-4A50-ADE2-25E7C4D0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XLamp XP-E2 Photo Red &amp; Far Red LEDs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4C32B4-F80A-4037-93D0-F5F31211E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785295"/>
              </p:ext>
            </p:extLst>
          </p:nvPr>
        </p:nvGraphicFramePr>
        <p:xfrm>
          <a:off x="5607715" y="895350"/>
          <a:ext cx="3079085" cy="742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3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algn="l" defTabSz="779252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Footprint:</a:t>
                      </a:r>
                    </a:p>
                  </a:txBody>
                  <a:tcPr marT="34290" marB="3429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9252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3.45 mm x 3.45 mm</a:t>
                      </a:r>
                    </a:p>
                  </a:txBody>
                  <a:tcPr marT="34290" marB="34290" anchor="ctr"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algn="l" defTabSz="779252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 Current:</a:t>
                      </a:r>
                    </a:p>
                  </a:txBody>
                  <a:tcPr marT="34290" marB="3429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9252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 mA</a:t>
                      </a:r>
                    </a:p>
                  </a:txBody>
                  <a:tcPr marT="34290" marB="34290" anchor="ctr"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56BF7F2-D7E5-4DB6-BB36-D6E57832D56E}"/>
              </a:ext>
            </a:extLst>
          </p:cNvPr>
          <p:cNvSpPr/>
          <p:nvPr/>
        </p:nvSpPr>
        <p:spPr bwMode="auto">
          <a:xfrm>
            <a:off x="2940715" y="895350"/>
            <a:ext cx="2667000" cy="768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0" tIns="45715" rIns="91430" bIns="45715" numCol="1" rtlCol="0" anchor="ctr" anchorCtr="0" compatLnSpc="1">
            <a:prstTxWarp prst="textNoShape">
              <a:avLst/>
            </a:prstTxWarp>
          </a:bodyPr>
          <a:lstStyle/>
          <a:p>
            <a:pPr algn="ctr" defTabSz="9142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bg1"/>
                </a:solidFill>
                <a:ea typeface="ＭＳ Ｐゴシック" pitchFamily="-4" charset="-128"/>
              </a:rPr>
              <a:t>XLamp XP-E2</a:t>
            </a:r>
          </a:p>
          <a:p>
            <a:pPr algn="ctr" defTabSz="9142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bg1"/>
                </a:solidFill>
                <a:ea typeface="ＭＳ Ｐゴシック" pitchFamily="-4" charset="-128"/>
              </a:rPr>
              <a:t>Photo &amp; Far Red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D8BB886-F9D2-439D-A7B2-AA35BA03C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375481"/>
              </p:ext>
            </p:extLst>
          </p:nvPr>
        </p:nvGraphicFramePr>
        <p:xfrm>
          <a:off x="304800" y="2082935"/>
          <a:ext cx="84582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3F8CB2A-4710-4538-ADC5-C0186E5AA1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8781"/>
            <a:ext cx="903912" cy="66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897F8A-0A9E-435B-80FE-4E4582D7BE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8719" r="18342" b="9978"/>
          <a:stretch/>
        </p:blipFill>
        <p:spPr>
          <a:xfrm>
            <a:off x="901200" y="1038360"/>
            <a:ext cx="457200" cy="456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527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945886"/>
              </p:ext>
            </p:extLst>
          </p:nvPr>
        </p:nvGraphicFramePr>
        <p:xfrm>
          <a:off x="876300" y="1276350"/>
          <a:ext cx="3429000" cy="1924065"/>
        </p:xfrm>
        <a:graphic>
          <a:graphicData uri="http://schemas.openxmlformats.org/drawingml/2006/table">
            <a:tbl>
              <a:tblPr/>
              <a:tblGrid>
                <a:gridCol w="73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356">
                  <a:extLst>
                    <a:ext uri="{9D8B030D-6E8A-4147-A177-3AD203B41FA5}">
                      <a16:colId xmlns:a16="http://schemas.microsoft.com/office/drawing/2014/main" val="2954979701"/>
                    </a:ext>
                  </a:extLst>
                </a:gridCol>
              </a:tblGrid>
              <a:tr h="4153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Min. Flux Bin</a:t>
                      </a:r>
                    </a:p>
                  </a:txBody>
                  <a:tcPr marT="34290" marB="34290"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787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Photo Red (660 nm)</a:t>
                      </a: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XP-E HE</a:t>
                      </a: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XP-E2</a:t>
                      </a: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30</a:t>
                      </a:r>
                    </a:p>
                  </a:txBody>
                  <a:tcPr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450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mW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29</a:t>
                      </a:r>
                    </a:p>
                  </a:txBody>
                  <a:tcPr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425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mW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425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mW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149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28</a:t>
                      </a:r>
                    </a:p>
                  </a:txBody>
                  <a:tcPr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400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mW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24022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27</a:t>
                      </a:r>
                    </a:p>
                  </a:txBody>
                  <a:tcPr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375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mW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6619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26</a:t>
                      </a:r>
                    </a:p>
                  </a:txBody>
                  <a:tcPr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350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mW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39950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71800" y="3198245"/>
            <a:ext cx="4038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-231775">
              <a:buSzPct val="110000"/>
              <a:defRPr/>
            </a:pPr>
            <a:r>
              <a:rPr lang="en-US" sz="1200" i="0" dirty="0">
                <a:latin typeface="+mn-lt"/>
              </a:rPr>
              <a:t>Minimum radiant flux @ 350 mA, 25°C (</a:t>
            </a:r>
            <a:r>
              <a:rPr lang="en-US" sz="1200" i="0" dirty="0" err="1">
                <a:latin typeface="+mn-lt"/>
              </a:rPr>
              <a:t>mW</a:t>
            </a:r>
            <a:r>
              <a:rPr lang="en-US" sz="1200" i="0" dirty="0">
                <a:latin typeface="+mn-lt"/>
              </a:rPr>
              <a:t>)</a:t>
            </a:r>
          </a:p>
        </p:txBody>
      </p:sp>
      <p:sp>
        <p:nvSpPr>
          <p:cNvPr id="222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XLamp XP-E2: Breakthrough Performance vs Previous Generation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B4358E-3331-42A6-954C-200360F4E5DD}"/>
              </a:ext>
            </a:extLst>
          </p:cNvPr>
          <p:cNvSpPr txBox="1"/>
          <p:nvPr/>
        </p:nvSpPr>
        <p:spPr>
          <a:xfrm>
            <a:off x="2590800" y="958980"/>
            <a:ext cx="2590800" cy="338520"/>
          </a:xfrm>
          <a:prstGeom prst="rect">
            <a:avLst/>
          </a:prstGeom>
          <a:noFill/>
        </p:spPr>
        <p:txBody>
          <a:bodyPr wrap="square" lIns="91410" tIns="45703" rIns="91410" bIns="45703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cs typeface="Roboto Light"/>
              </a:rPr>
              <a:t>+6-21% min flux</a:t>
            </a:r>
          </a:p>
        </p:txBody>
      </p:sp>
      <p:graphicFrame>
        <p:nvGraphicFramePr>
          <p:cNvPr id="16" name="Group 3">
            <a:extLst>
              <a:ext uri="{FF2B5EF4-FFF2-40B4-BE49-F238E27FC236}">
                <a16:creationId xmlns:a16="http://schemas.microsoft.com/office/drawing/2014/main" id="{EA9A45DA-3985-4ECC-BBB9-2946F2BE9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689512"/>
              </p:ext>
            </p:extLst>
          </p:nvPr>
        </p:nvGraphicFramePr>
        <p:xfrm>
          <a:off x="4876800" y="1276350"/>
          <a:ext cx="3429000" cy="2426985"/>
        </p:xfrm>
        <a:graphic>
          <a:graphicData uri="http://schemas.openxmlformats.org/drawingml/2006/table">
            <a:tbl>
              <a:tblPr/>
              <a:tblGrid>
                <a:gridCol w="73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356">
                  <a:extLst>
                    <a:ext uri="{9D8B030D-6E8A-4147-A177-3AD203B41FA5}">
                      <a16:colId xmlns:a16="http://schemas.microsoft.com/office/drawing/2014/main" val="2954979701"/>
                    </a:ext>
                  </a:extLst>
                </a:gridCol>
              </a:tblGrid>
              <a:tr h="4153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Min. Flux Bin</a:t>
                      </a:r>
                    </a:p>
                  </a:txBody>
                  <a:tcPr marT="34290" marB="34290"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787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Far Red (730 nm)</a:t>
                      </a: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-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XP-E</a:t>
                      </a: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XP-E2</a:t>
                      </a: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26</a:t>
                      </a:r>
                    </a:p>
                  </a:txBody>
                  <a:tcPr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350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mW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3995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25</a:t>
                      </a:r>
                    </a:p>
                  </a:txBody>
                  <a:tcPr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325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mW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0887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24</a:t>
                      </a:r>
                    </a:p>
                  </a:txBody>
                  <a:tcPr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300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mW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50946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23</a:t>
                      </a:r>
                    </a:p>
                  </a:txBody>
                  <a:tcPr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275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mW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0781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12</a:t>
                      </a:r>
                    </a:p>
                  </a:txBody>
                  <a:tcPr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250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mW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382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11</a:t>
                      </a:r>
                    </a:p>
                  </a:txBody>
                  <a:tcPr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210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mW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1184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10</a:t>
                      </a:r>
                    </a:p>
                  </a:txBody>
                  <a:tcPr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175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4" charset="-128"/>
                        </a:rPr>
                        <a:t>mW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4" charset="-128"/>
                      </a:endParaRPr>
                    </a:p>
                  </a:txBody>
                  <a:tcPr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1681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AB0CF95-A51C-4CFA-ACD6-51379ACF9BF8}"/>
              </a:ext>
            </a:extLst>
          </p:cNvPr>
          <p:cNvSpPr txBox="1"/>
          <p:nvPr/>
        </p:nvSpPr>
        <p:spPr>
          <a:xfrm>
            <a:off x="6477000" y="959481"/>
            <a:ext cx="2590800" cy="338520"/>
          </a:xfrm>
          <a:prstGeom prst="rect">
            <a:avLst/>
          </a:prstGeom>
          <a:noFill/>
        </p:spPr>
        <p:txBody>
          <a:bodyPr wrap="square" lIns="91410" tIns="45703" rIns="91410" bIns="45703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cs typeface="Roboto Light"/>
              </a:rPr>
              <a:t>+40-57% min flux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AA64BC-3122-43BA-941B-130A5E3F8C38}"/>
              </a:ext>
            </a:extLst>
          </p:cNvPr>
          <p:cNvSpPr txBox="1"/>
          <p:nvPr/>
        </p:nvSpPr>
        <p:spPr>
          <a:xfrm>
            <a:off x="4800600" y="3692079"/>
            <a:ext cx="4038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-231775">
              <a:buSzPct val="110000"/>
              <a:defRPr/>
            </a:pPr>
            <a:r>
              <a:rPr lang="en-US" sz="1200" i="0" dirty="0">
                <a:latin typeface="+mn-lt"/>
              </a:rPr>
              <a:t>Minimum radiant flux @ 350 mA, 25°C (</a:t>
            </a:r>
            <a:r>
              <a:rPr lang="en-US" sz="1200" i="0" dirty="0" err="1">
                <a:latin typeface="+mn-lt"/>
              </a:rPr>
              <a:t>mW</a:t>
            </a:r>
            <a:r>
              <a:rPr lang="en-US" sz="1200" i="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723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2BFB91-B192-4C9A-96B8-EB40B925D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Design: Vertical Farming (W+R) Full Spectrum Linear</a:t>
            </a: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A3B3012-5634-4D8F-BB4A-6383EECA5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959784"/>
            <a:ext cx="2971800" cy="1676400"/>
          </a:xfrm>
        </p:spPr>
        <p:txBody>
          <a:bodyPr>
            <a:normAutofit/>
          </a:bodyPr>
          <a:lstStyle/>
          <a:p>
            <a:r>
              <a:rPr lang="en-US" sz="1400" dirty="0">
                <a:cs typeface="Roboto Light"/>
              </a:rPr>
              <a:t>Best full spectrum performance: up to 3.06 PPF/W</a:t>
            </a:r>
          </a:p>
          <a:p>
            <a:r>
              <a:rPr lang="en-US" sz="1400" dirty="0"/>
              <a:t>Passively cooled design</a:t>
            </a:r>
          </a:p>
          <a:p>
            <a:r>
              <a:rPr lang="en-US" sz="1400" dirty="0"/>
              <a:t>Thin profile, lightweight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A518E7-5566-43D1-B304-434F4AFC1A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57600" y="971550"/>
          <a:ext cx="5181600" cy="292659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7127">
                <a:tc>
                  <a:txBody>
                    <a:bodyPr/>
                    <a:lstStyle/>
                    <a:p>
                      <a:r>
                        <a:rPr lang="en-US" sz="1200" dirty="0"/>
                        <a:t>LEDs (Count)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</a:rPr>
                        <a:t>(80) XLamp XP-E2 Photo Red</a:t>
                      </a:r>
                    </a:p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</a:rPr>
                        <a:t>(40) XLamp MHB-B White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Output</a:t>
                      </a:r>
                      <a:r>
                        <a:rPr lang="en-US" sz="1200" baseline="0" dirty="0"/>
                        <a:t> Mode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PPF (</a:t>
                      </a:r>
                      <a:r>
                        <a:rPr lang="el-GR" sz="1200" dirty="0"/>
                        <a:t>μ</a:t>
                      </a:r>
                      <a:r>
                        <a:rPr lang="en-US" sz="1200" dirty="0" err="1"/>
                        <a:t>mol</a:t>
                      </a:r>
                      <a:r>
                        <a:rPr lang="en-US" sz="1200" dirty="0"/>
                        <a:t> / 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340.3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PPF/W (</a:t>
                      </a:r>
                      <a:r>
                        <a:rPr lang="el-GR" sz="1200" dirty="0"/>
                        <a:t>μ</a:t>
                      </a:r>
                      <a:r>
                        <a:rPr lang="en-US" sz="1200" dirty="0" err="1"/>
                        <a:t>mol</a:t>
                      </a:r>
                      <a:r>
                        <a:rPr lang="en-US" sz="1200" dirty="0"/>
                        <a:t> / J)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833">
                <a:tc>
                  <a:txBody>
                    <a:bodyPr/>
                    <a:lstStyle/>
                    <a:p>
                      <a:r>
                        <a:rPr lang="en-US" sz="1200" dirty="0"/>
                        <a:t>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54.5 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78.4 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128.9 W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Tsp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45°C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65°C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85°C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White LED</a:t>
                      </a:r>
                      <a:r>
                        <a:rPr lang="en-US" sz="1200" baseline="0" dirty="0"/>
                        <a:t> Current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87.5 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 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 mA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Red LED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 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 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 mA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Dimensions (LWH)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24” x 2.5” x 3” (60.9 x 6.4 x 7.6 cm)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Weight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2 </a:t>
                      </a:r>
                      <a:r>
                        <a:rPr lang="en-US" sz="1200" b="0" dirty="0" err="1">
                          <a:latin typeface="+mn-lt"/>
                        </a:rPr>
                        <a:t>lbs</a:t>
                      </a:r>
                      <a:r>
                        <a:rPr lang="en-US" sz="1200" b="0" dirty="0">
                          <a:latin typeface="+mn-lt"/>
                        </a:rPr>
                        <a:t> (0.91</a:t>
                      </a:r>
                      <a:r>
                        <a:rPr lang="en-US" sz="1200" b="0" baseline="0" dirty="0">
                          <a:latin typeface="+mn-lt"/>
                        </a:rPr>
                        <a:t> kg)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985BD9-79F4-4902-ADD5-B8C3C897CEAA}"/>
              </a:ext>
            </a:extLst>
          </p:cNvPr>
          <p:cNvSpPr txBox="1"/>
          <p:nvPr/>
        </p:nvSpPr>
        <p:spPr>
          <a:xfrm>
            <a:off x="3657600" y="3867150"/>
            <a:ext cx="5257800" cy="261576"/>
          </a:xfrm>
          <a:prstGeom prst="rect">
            <a:avLst/>
          </a:prstGeom>
          <a:noFill/>
        </p:spPr>
        <p:txBody>
          <a:bodyPr wrap="square" lIns="91410" tIns="45703" rIns="91410" bIns="45703" rtlCol="0">
            <a:spAutoFit/>
          </a:bodyPr>
          <a:lstStyle/>
          <a:p>
            <a:r>
              <a:rPr lang="en-US" sz="1050" dirty="0">
                <a:cs typeface="Roboto Light"/>
              </a:rPr>
              <a:t>* Note: PPF/W excludes driver losses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E69B37-87D2-40CF-83D2-9448B2747E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t="25606" r="2919" b="17951"/>
          <a:stretch/>
        </p:blipFill>
        <p:spPr>
          <a:xfrm>
            <a:off x="228600" y="971550"/>
            <a:ext cx="3352800" cy="1737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CCC1DD-6E6C-462B-B40D-69BAC9323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469"/>
          <a:stretch/>
        </p:blipFill>
        <p:spPr>
          <a:xfrm>
            <a:off x="6858000" y="4232573"/>
            <a:ext cx="1028497" cy="549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2CD5D3-8354-4F18-BF5A-AB6E6D7FC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275323"/>
            <a:ext cx="1448579" cy="45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9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07FABC-F6CD-4471-B352-74C5AF99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Design: Greenhouse (W+R) Building Block</a:t>
            </a: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D9551AD-AB81-433D-BD8D-4523F805D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80" y="3059112"/>
            <a:ext cx="2502285" cy="1879414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>
                <a:cs typeface="Roboto Light"/>
              </a:rPr>
              <a:t>Meets the DLC Horticulture requirements</a:t>
            </a:r>
          </a:p>
          <a:p>
            <a:r>
              <a:rPr lang="en-US" sz="1600" dirty="0">
                <a:cs typeface="Roboto Light"/>
              </a:rPr>
              <a:t>Smaller footprint to prevent shadowing</a:t>
            </a:r>
          </a:p>
          <a:p>
            <a:r>
              <a:rPr lang="en-US" sz="1600" dirty="0">
                <a:cs typeface="Roboto Light"/>
              </a:rPr>
              <a:t>Provides supplemental spectrum and energy in a modular building block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5B4D1F-B5B7-478F-B1A6-ABA966EE4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194568"/>
              </p:ext>
            </p:extLst>
          </p:nvPr>
        </p:nvGraphicFramePr>
        <p:xfrm>
          <a:off x="3657600" y="796365"/>
          <a:ext cx="5181600" cy="31089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LEDs (Count)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</a:rPr>
                        <a:t>(320) J Series 5630 HE</a:t>
                      </a:r>
                    </a:p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</a:rPr>
                        <a:t>(10) XLamp XP-E2 Photo Red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Output</a:t>
                      </a:r>
                      <a:r>
                        <a:rPr lang="en-US" sz="1200" baseline="0" dirty="0"/>
                        <a:t> Mode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PPF (</a:t>
                      </a:r>
                      <a:r>
                        <a:rPr lang="el-GR" sz="1200" dirty="0"/>
                        <a:t>μ</a:t>
                      </a:r>
                      <a:r>
                        <a:rPr lang="en-US" sz="1200" dirty="0" err="1"/>
                        <a:t>mol</a:t>
                      </a:r>
                      <a:r>
                        <a:rPr lang="en-US" sz="1200" dirty="0"/>
                        <a:t> / 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BPF (</a:t>
                      </a:r>
                      <a:r>
                        <a:rPr lang="el-GR" sz="1200" dirty="0"/>
                        <a:t>μ</a:t>
                      </a:r>
                      <a:r>
                        <a:rPr lang="en-US" sz="1200" dirty="0" err="1"/>
                        <a:t>mol</a:t>
                      </a:r>
                      <a:r>
                        <a:rPr lang="en-US" sz="1200" dirty="0"/>
                        <a:t> / 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703689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PPF/W (</a:t>
                      </a:r>
                      <a:r>
                        <a:rPr lang="el-GR" sz="1200" dirty="0"/>
                        <a:t>μ</a:t>
                      </a:r>
                      <a:r>
                        <a:rPr lang="en-US" sz="1200" dirty="0" err="1"/>
                        <a:t>mol</a:t>
                      </a:r>
                      <a:r>
                        <a:rPr lang="en-US" sz="1200" dirty="0"/>
                        <a:t> / J)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 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 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 W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Tsp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40°C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60°C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85°C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Current – 5630</a:t>
                      </a:r>
                    </a:p>
                    <a:p>
                      <a:r>
                        <a:rPr lang="en-US" sz="1200" dirty="0"/>
                        <a:t>Current – XP-E2 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mA</a:t>
                      </a:r>
                    </a:p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 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 mA</a:t>
                      </a:r>
                    </a:p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 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 mA</a:t>
                      </a:r>
                    </a:p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 mA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Dimensions (LWH)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5” x 26.22” x 3.25” (13 x 67 x 8.3 cm)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Weight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12 </a:t>
                      </a:r>
                      <a:r>
                        <a:rPr lang="en-US" sz="1200" b="0" dirty="0" err="1">
                          <a:latin typeface="+mn-lt"/>
                        </a:rPr>
                        <a:t>lbs</a:t>
                      </a:r>
                      <a:r>
                        <a:rPr lang="en-US" sz="1200" b="0" dirty="0">
                          <a:latin typeface="+mn-lt"/>
                        </a:rPr>
                        <a:t> (5.4 kg)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1DEBB4-5633-4006-9D89-E8D4277E8A1A}"/>
              </a:ext>
            </a:extLst>
          </p:cNvPr>
          <p:cNvSpPr txBox="1"/>
          <p:nvPr/>
        </p:nvSpPr>
        <p:spPr>
          <a:xfrm>
            <a:off x="3581400" y="3875358"/>
            <a:ext cx="5257800" cy="261576"/>
          </a:xfrm>
          <a:prstGeom prst="rect">
            <a:avLst/>
          </a:prstGeom>
          <a:noFill/>
        </p:spPr>
        <p:txBody>
          <a:bodyPr wrap="square" lIns="91410" tIns="45703" rIns="91410" bIns="45703" rtlCol="0">
            <a:spAutoFit/>
          </a:bodyPr>
          <a:lstStyle/>
          <a:p>
            <a:r>
              <a:rPr lang="en-US" sz="1050" dirty="0">
                <a:cs typeface="Roboto Light"/>
              </a:rPr>
              <a:t>* Note: PPF/W excludes driver losses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FEC92-39DE-484C-81A4-5B6065BB9C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13087"/>
            <a:ext cx="2328807" cy="2088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BAA4D-82D8-4344-A8C9-1228A6283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179588"/>
            <a:ext cx="1714500" cy="542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C4CB3F-FB0E-4054-9446-E7E636958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184721"/>
            <a:ext cx="938892" cy="6641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FEACA4-0947-4C71-BAF9-16AE0B3A51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33" y="3638550"/>
            <a:ext cx="1919535" cy="12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8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8E5E-D938-430A-BEBB-435008201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Competitor Comparison: 660 nm Red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09421-07C2-4B43-82FB-8BD8379D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1550"/>
            <a:ext cx="91440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2"/>
                </a:solidFill>
              </a:rPr>
              <a:t>Cree delivers industry’s highest min PPF, up to 37% higher than others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C52A1D-3D42-4F18-8F0C-928D5E556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858863"/>
              </p:ext>
            </p:extLst>
          </p:nvPr>
        </p:nvGraphicFramePr>
        <p:xfrm>
          <a:off x="533400" y="1581150"/>
          <a:ext cx="758952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192700306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3106807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57553004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12354421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90999825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5003899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68325204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577132138"/>
                    </a:ext>
                  </a:extLst>
                </a:gridCol>
              </a:tblGrid>
              <a:tr h="217714">
                <a:tc>
                  <a:txBody>
                    <a:bodyPr/>
                    <a:lstStyle/>
                    <a:p>
                      <a:r>
                        <a:rPr lang="en-US" sz="1200" dirty="0"/>
                        <a:t>LED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Typ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Vf</a:t>
                      </a:r>
                      <a:endParaRPr lang="en-US" sz="120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Typ</a:t>
                      </a:r>
                      <a:r>
                        <a:rPr lang="en-US" sz="1100" dirty="0"/>
                        <a:t> Flux (</a:t>
                      </a:r>
                      <a:r>
                        <a:rPr lang="en-US" sz="1100" dirty="0" err="1"/>
                        <a:t>mW</a:t>
                      </a:r>
                      <a:r>
                        <a:rPr lang="en-US" sz="1100" dirty="0"/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Typ</a:t>
                      </a:r>
                      <a:r>
                        <a:rPr lang="en-US" sz="1100" dirty="0"/>
                        <a:t> PPF (</a:t>
                      </a:r>
                      <a:r>
                        <a:rPr lang="el-GR" sz="1100" i="0" dirty="0"/>
                        <a:t>μ</a:t>
                      </a:r>
                      <a:r>
                        <a:rPr lang="en-US" sz="1100" i="0" dirty="0" err="1"/>
                        <a:t>mol</a:t>
                      </a:r>
                      <a:r>
                        <a:rPr lang="en-US" sz="1100" i="0" dirty="0"/>
                        <a:t>/s)</a:t>
                      </a:r>
                      <a:endParaRPr lang="en-US" sz="1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Typ</a:t>
                      </a:r>
                      <a:r>
                        <a:rPr lang="en-US" sz="1100" dirty="0"/>
                        <a:t> PPE (</a:t>
                      </a:r>
                      <a:r>
                        <a:rPr lang="el-GR" sz="1100" dirty="0"/>
                        <a:t>μ</a:t>
                      </a:r>
                      <a:r>
                        <a:rPr lang="en-US" sz="1100" dirty="0" err="1"/>
                        <a:t>mol</a:t>
                      </a:r>
                      <a:r>
                        <a:rPr lang="en-US" sz="1100" dirty="0"/>
                        <a:t>/J)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Min Flux (</a:t>
                      </a:r>
                      <a:r>
                        <a:rPr lang="en-US" sz="1100" dirty="0" err="1"/>
                        <a:t>mW</a:t>
                      </a:r>
                      <a:r>
                        <a:rPr lang="en-US" sz="1100" dirty="0"/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Min PPF (</a:t>
                      </a:r>
                      <a:r>
                        <a:rPr lang="el-GR" sz="1100" i="0" dirty="0"/>
                        <a:t>μ</a:t>
                      </a:r>
                      <a:r>
                        <a:rPr lang="en-US" sz="1100" i="0" dirty="0" err="1"/>
                        <a:t>mol</a:t>
                      </a:r>
                      <a:r>
                        <a:rPr lang="en-US" sz="1100" i="0" dirty="0"/>
                        <a:t>/s)</a:t>
                      </a:r>
                      <a:endParaRPr lang="en-US" sz="1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PPE @ Min (</a:t>
                      </a:r>
                      <a:r>
                        <a:rPr lang="el-GR" sz="1100" dirty="0"/>
                        <a:t>μ</a:t>
                      </a:r>
                      <a:r>
                        <a:rPr lang="en-US" sz="1100" dirty="0" err="1"/>
                        <a:t>mol</a:t>
                      </a:r>
                      <a:r>
                        <a:rPr lang="en-US" sz="1100" dirty="0"/>
                        <a:t>/J)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557658183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XLamp XP-E2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2.05 V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&gt;450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>
                          <a:solidFill>
                            <a:schemeClr val="bg2"/>
                          </a:solidFill>
                        </a:rPr>
                        <a:t>&gt;2.44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&gt;3.41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450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>
                          <a:solidFill>
                            <a:schemeClr val="bg2"/>
                          </a:solidFill>
                        </a:rPr>
                        <a:t>2.44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3.41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16388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r>
                        <a:rPr lang="en-US" sz="1200" dirty="0"/>
                        <a:t>OSRAM OSLON SSL (1.24)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2.05 V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2.31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3.22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2.17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6430685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r>
                        <a:rPr lang="en-US" sz="1200" dirty="0" err="1"/>
                        <a:t>Lumileds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SunPlus</a:t>
                      </a:r>
                      <a:r>
                        <a:rPr lang="en-US" sz="1200" dirty="0"/>
                        <a:t>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2.09 V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372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2.02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2.76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327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1.78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2.43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280654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0" marR="0" lvl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Lumileds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SunPlus</a:t>
                      </a:r>
                      <a:r>
                        <a:rPr lang="en-US" sz="1200" dirty="0"/>
                        <a:t> 20 G2 (prelim)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2.15 V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442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2.40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3.19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327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1.78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2.43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242895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0" marR="0" lvl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Samsung LH351H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2.10 V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2.31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3.14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913406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0" marR="0" lvl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SSC SZDR5A0B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2.10 V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2.23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3.03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708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81A2791-5050-4793-BDA3-958AC59C33BB}"/>
              </a:ext>
            </a:extLst>
          </p:cNvPr>
          <p:cNvSpPr txBox="1"/>
          <p:nvPr/>
        </p:nvSpPr>
        <p:spPr>
          <a:xfrm>
            <a:off x="508800" y="3867150"/>
            <a:ext cx="6629400" cy="600130"/>
          </a:xfrm>
          <a:prstGeom prst="rect">
            <a:avLst/>
          </a:prstGeom>
          <a:noFill/>
        </p:spPr>
        <p:txBody>
          <a:bodyPr wrap="square" lIns="91410" tIns="45703" rIns="91410" bIns="45703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cs typeface="Roboto Light"/>
              </a:rPr>
              <a:t>Performance values @ 350 mA, </a:t>
            </a:r>
            <a:r>
              <a:rPr lang="en-US" sz="1100" dirty="0" err="1">
                <a:cs typeface="Roboto Light"/>
              </a:rPr>
              <a:t>Tj</a:t>
            </a:r>
            <a:r>
              <a:rPr lang="en-US" sz="1100" dirty="0">
                <a:cs typeface="Roboto Light"/>
              </a:rPr>
              <a:t> = 25°C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cs typeface="Roboto Light"/>
              </a:rPr>
              <a:t>Values in italics were calculated using factor 0.00543 </a:t>
            </a:r>
            <a:r>
              <a:rPr lang="el-GR" sz="1100" dirty="0"/>
              <a:t>μ</a:t>
            </a:r>
            <a:r>
              <a:rPr lang="en-US" sz="1100" dirty="0" err="1"/>
              <a:t>mol</a:t>
            </a:r>
            <a:r>
              <a:rPr lang="en-US" sz="1100" dirty="0"/>
              <a:t>/s / </a:t>
            </a:r>
            <a:r>
              <a:rPr lang="en-US" sz="1100" dirty="0" err="1"/>
              <a:t>mW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cs typeface="Roboto Light"/>
              </a:rPr>
              <a:t>PPE @ Min = PPE calculated with min PPF &amp; typical </a:t>
            </a:r>
            <a:r>
              <a:rPr lang="en-US" sz="1100" dirty="0" err="1">
                <a:cs typeface="Roboto Light"/>
              </a:rPr>
              <a:t>Vf</a:t>
            </a:r>
            <a:r>
              <a:rPr lang="en-US" sz="1100" dirty="0">
                <a:cs typeface="Roboto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396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A587399-1743-453F-B995-ADC6FAFF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XLamp XP-E2 Photo Red Delivers Leading PPE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3D4F96-0F75-45D7-A93D-CCAC3569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1550"/>
            <a:ext cx="9144000" cy="477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2"/>
                </a:solidFill>
              </a:rPr>
              <a:t>XLamp XP-E2 delivers ~75% the PPF of OSLON Square at same PPE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C52A1D-3D42-4F18-8F0C-928D5E556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59472"/>
              </p:ext>
            </p:extLst>
          </p:nvPr>
        </p:nvGraphicFramePr>
        <p:xfrm>
          <a:off x="241804" y="2482927"/>
          <a:ext cx="754379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976">
                  <a:extLst>
                    <a:ext uri="{9D8B030D-6E8A-4147-A177-3AD203B41FA5}">
                      <a16:colId xmlns:a16="http://schemas.microsoft.com/office/drawing/2014/main" val="1927003064"/>
                    </a:ext>
                  </a:extLst>
                </a:gridCol>
                <a:gridCol w="735980">
                  <a:extLst>
                    <a:ext uri="{9D8B030D-6E8A-4147-A177-3AD203B41FA5}">
                      <a16:colId xmlns:a16="http://schemas.microsoft.com/office/drawing/2014/main" val="575530049"/>
                    </a:ext>
                  </a:extLst>
                </a:gridCol>
                <a:gridCol w="735980">
                  <a:extLst>
                    <a:ext uri="{9D8B030D-6E8A-4147-A177-3AD203B41FA5}">
                      <a16:colId xmlns:a16="http://schemas.microsoft.com/office/drawing/2014/main" val="2123544219"/>
                    </a:ext>
                  </a:extLst>
                </a:gridCol>
                <a:gridCol w="735980">
                  <a:extLst>
                    <a:ext uri="{9D8B030D-6E8A-4147-A177-3AD203B41FA5}">
                      <a16:colId xmlns:a16="http://schemas.microsoft.com/office/drawing/2014/main" val="2069664503"/>
                    </a:ext>
                  </a:extLst>
                </a:gridCol>
                <a:gridCol w="735980">
                  <a:extLst>
                    <a:ext uri="{9D8B030D-6E8A-4147-A177-3AD203B41FA5}">
                      <a16:colId xmlns:a16="http://schemas.microsoft.com/office/drawing/2014/main" val="3909998257"/>
                    </a:ext>
                  </a:extLst>
                </a:gridCol>
                <a:gridCol w="735980">
                  <a:extLst>
                    <a:ext uri="{9D8B030D-6E8A-4147-A177-3AD203B41FA5}">
                      <a16:colId xmlns:a16="http://schemas.microsoft.com/office/drawing/2014/main" val="804063313"/>
                    </a:ext>
                  </a:extLst>
                </a:gridCol>
                <a:gridCol w="735980">
                  <a:extLst>
                    <a:ext uri="{9D8B030D-6E8A-4147-A177-3AD203B41FA5}">
                      <a16:colId xmlns:a16="http://schemas.microsoft.com/office/drawing/2014/main" val="1850038994"/>
                    </a:ext>
                  </a:extLst>
                </a:gridCol>
                <a:gridCol w="735980">
                  <a:extLst>
                    <a:ext uri="{9D8B030D-6E8A-4147-A177-3AD203B41FA5}">
                      <a16:colId xmlns:a16="http://schemas.microsoft.com/office/drawing/2014/main" val="683252046"/>
                    </a:ext>
                  </a:extLst>
                </a:gridCol>
                <a:gridCol w="735980">
                  <a:extLst>
                    <a:ext uri="{9D8B030D-6E8A-4147-A177-3AD203B41FA5}">
                      <a16:colId xmlns:a16="http://schemas.microsoft.com/office/drawing/2014/main" val="3221819381"/>
                    </a:ext>
                  </a:extLst>
                </a:gridCol>
                <a:gridCol w="735980">
                  <a:extLst>
                    <a:ext uri="{9D8B030D-6E8A-4147-A177-3AD203B41FA5}">
                      <a16:colId xmlns:a16="http://schemas.microsoft.com/office/drawing/2014/main" val="57713213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Current (A)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Flux (</a:t>
                      </a:r>
                      <a:r>
                        <a:rPr lang="en-US" sz="1100" dirty="0" err="1"/>
                        <a:t>mW</a:t>
                      </a:r>
                      <a:r>
                        <a:rPr lang="en-US" sz="1100" dirty="0"/>
                        <a:t>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PPF (</a:t>
                      </a:r>
                      <a:r>
                        <a:rPr lang="el-GR" sz="1100" i="0" dirty="0"/>
                        <a:t>μ</a:t>
                      </a:r>
                      <a:r>
                        <a:rPr lang="en-US" sz="1100" i="0" dirty="0" err="1"/>
                        <a:t>mol</a:t>
                      </a:r>
                      <a:r>
                        <a:rPr lang="en-US" sz="1100" i="0" dirty="0"/>
                        <a:t>/s)</a:t>
                      </a:r>
                      <a:endParaRPr lang="en-US" sz="1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Vf</a:t>
                      </a:r>
                      <a:r>
                        <a:rPr lang="en-US" sz="1100" dirty="0"/>
                        <a:t> 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(V)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PPE (</a:t>
                      </a:r>
                      <a:r>
                        <a:rPr lang="el-GR" sz="1100" dirty="0"/>
                        <a:t>μ</a:t>
                      </a:r>
                      <a:r>
                        <a:rPr lang="en-US" sz="1100" dirty="0" err="1"/>
                        <a:t>mol</a:t>
                      </a:r>
                      <a:r>
                        <a:rPr lang="en-US" sz="1100" dirty="0"/>
                        <a:t>/J)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Current (A)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Flux (</a:t>
                      </a:r>
                      <a:r>
                        <a:rPr lang="en-US" sz="1100" dirty="0" err="1"/>
                        <a:t>mW</a:t>
                      </a:r>
                      <a:r>
                        <a:rPr lang="en-US" sz="1100" dirty="0"/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PPF (</a:t>
                      </a:r>
                      <a:r>
                        <a:rPr lang="el-GR" sz="1100" i="0" dirty="0"/>
                        <a:t>μ</a:t>
                      </a:r>
                      <a:r>
                        <a:rPr lang="en-US" sz="1100" i="0" dirty="0" err="1"/>
                        <a:t>mol</a:t>
                      </a:r>
                      <a:r>
                        <a:rPr lang="en-US" sz="1100" i="0" dirty="0"/>
                        <a:t>/s)</a:t>
                      </a:r>
                      <a:endParaRPr lang="en-US" sz="1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Vf</a:t>
                      </a:r>
                      <a:r>
                        <a:rPr lang="en-US" sz="1100" dirty="0"/>
                        <a:t> 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(V)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PPE (</a:t>
                      </a:r>
                      <a:r>
                        <a:rPr lang="el-GR" sz="1100" dirty="0"/>
                        <a:t>μ</a:t>
                      </a:r>
                      <a:r>
                        <a:rPr lang="en-US" sz="1100" dirty="0" err="1"/>
                        <a:t>mol</a:t>
                      </a:r>
                      <a:r>
                        <a:rPr lang="en-US" sz="1100" dirty="0"/>
                        <a:t>/J)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557658183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0.350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405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>
                          <a:solidFill>
                            <a:schemeClr val="bg2"/>
                          </a:solidFill>
                        </a:rPr>
                        <a:t>2.20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1.94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3.24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0.250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/>
                        <a:t>282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bg2"/>
                          </a:solidFill>
                        </a:rPr>
                        <a:t>1.53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3.25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280654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0.500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573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>
                          <a:solidFill>
                            <a:schemeClr val="bg2"/>
                          </a:solidFill>
                        </a:rPr>
                        <a:t>3.11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2.02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3.08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0.400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/>
                        <a:t>451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bg2"/>
                          </a:solidFill>
                        </a:rPr>
                        <a:t>2.45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3.08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242895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0.700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799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>
                          <a:solidFill>
                            <a:schemeClr val="bg2"/>
                          </a:solidFill>
                        </a:rPr>
                        <a:t>4.34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2.11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2.94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0.530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/>
                        <a:t>597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bg2"/>
                          </a:solidFill>
                        </a:rPr>
                        <a:t>3.24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2.94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913406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81A2791-5050-4793-BDA3-958AC59C33BB}"/>
              </a:ext>
            </a:extLst>
          </p:cNvPr>
          <p:cNvSpPr txBox="1"/>
          <p:nvPr/>
        </p:nvSpPr>
        <p:spPr>
          <a:xfrm>
            <a:off x="211200" y="3802675"/>
            <a:ext cx="6629400" cy="430853"/>
          </a:xfrm>
          <a:prstGeom prst="rect">
            <a:avLst/>
          </a:prstGeom>
          <a:noFill/>
        </p:spPr>
        <p:txBody>
          <a:bodyPr wrap="square" lIns="91410" tIns="45703" rIns="91410" bIns="45703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cs typeface="Roboto Light"/>
              </a:rPr>
              <a:t>Performance values @ </a:t>
            </a:r>
            <a:r>
              <a:rPr lang="en-US" sz="1100" dirty="0" err="1">
                <a:cs typeface="Roboto Light"/>
              </a:rPr>
              <a:t>Tj</a:t>
            </a:r>
            <a:r>
              <a:rPr lang="en-US" sz="1100" dirty="0">
                <a:cs typeface="Roboto Light"/>
              </a:rPr>
              <a:t> = 85°C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cs typeface="Roboto Light"/>
              </a:rPr>
              <a:t>Values in italics were calculated using factor 0.00543 </a:t>
            </a:r>
            <a:r>
              <a:rPr lang="el-GR" sz="1100" dirty="0"/>
              <a:t>μ</a:t>
            </a:r>
            <a:r>
              <a:rPr lang="en-US" sz="1100" dirty="0" err="1"/>
              <a:t>mol</a:t>
            </a:r>
            <a:r>
              <a:rPr lang="en-US" sz="1100" dirty="0"/>
              <a:t>/s / </a:t>
            </a:r>
            <a:r>
              <a:rPr lang="en-US" sz="1100" dirty="0" err="1"/>
              <a:t>mW</a:t>
            </a:r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9A90D-BB00-46F1-AFFC-FA94706E0BAA}"/>
              </a:ext>
            </a:extLst>
          </p:cNvPr>
          <p:cNvSpPr txBox="1"/>
          <p:nvPr/>
        </p:nvSpPr>
        <p:spPr>
          <a:xfrm>
            <a:off x="481202" y="1807411"/>
            <a:ext cx="3276600" cy="646296"/>
          </a:xfrm>
          <a:prstGeom prst="rect">
            <a:avLst/>
          </a:prstGeom>
          <a:noFill/>
        </p:spPr>
        <p:txBody>
          <a:bodyPr wrap="square" lIns="91410" tIns="45703" rIns="91410" bIns="45703" rtlCol="0">
            <a:spAutoFit/>
          </a:bodyPr>
          <a:lstStyle/>
          <a:p>
            <a:r>
              <a:rPr lang="en-US" sz="1200" b="1" dirty="0">
                <a:cs typeface="Roboto Light"/>
              </a:rPr>
              <a:t>OSRAM OSLON Square</a:t>
            </a:r>
          </a:p>
          <a:p>
            <a:r>
              <a:rPr lang="en-US" sz="1200" dirty="0">
                <a:cs typeface="Roboto Light"/>
              </a:rPr>
              <a:t>GH CSSRM2.24</a:t>
            </a:r>
          </a:p>
          <a:p>
            <a:r>
              <a:rPr lang="en-US" sz="1200" dirty="0">
                <a:cs typeface="Roboto Light"/>
              </a:rPr>
              <a:t>VM bin (best min available)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9F0A0-925C-4A6C-8175-CB8A0B3BF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836631"/>
            <a:ext cx="609600" cy="482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4C6C27-C9D5-4957-B03E-BF0FBB3B130D}"/>
              </a:ext>
            </a:extLst>
          </p:cNvPr>
          <p:cNvSpPr txBox="1"/>
          <p:nvPr/>
        </p:nvSpPr>
        <p:spPr>
          <a:xfrm>
            <a:off x="4138802" y="1830391"/>
            <a:ext cx="3276600" cy="646296"/>
          </a:xfrm>
          <a:prstGeom prst="rect">
            <a:avLst/>
          </a:prstGeom>
          <a:noFill/>
        </p:spPr>
        <p:txBody>
          <a:bodyPr wrap="square" lIns="91410" tIns="45703" rIns="91410" bIns="45703" rtlCol="0">
            <a:spAutoFit/>
          </a:bodyPr>
          <a:lstStyle/>
          <a:p>
            <a:r>
              <a:rPr lang="en-US" sz="1200" b="1" dirty="0">
                <a:cs typeface="Roboto Light"/>
              </a:rPr>
              <a:t>XLamp XP-E2</a:t>
            </a:r>
          </a:p>
          <a:p>
            <a:r>
              <a:rPr lang="en-US" sz="1200" dirty="0">
                <a:cs typeface="Roboto Light"/>
              </a:rPr>
              <a:t>XPEBPR</a:t>
            </a:r>
          </a:p>
          <a:p>
            <a:r>
              <a:rPr lang="en-US" sz="1200" dirty="0">
                <a:cs typeface="Roboto Light"/>
              </a:rPr>
              <a:t>450 </a:t>
            </a:r>
            <a:r>
              <a:rPr lang="en-US" sz="1200" dirty="0" err="1">
                <a:cs typeface="Roboto Light"/>
              </a:rPr>
              <a:t>mW</a:t>
            </a:r>
            <a:r>
              <a:rPr lang="en-US" sz="1200" dirty="0">
                <a:cs typeface="Roboto Light"/>
              </a:rPr>
              <a:t> bin (best min available)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76B54-6CA3-457F-BBC2-1F725484DF4B}"/>
              </a:ext>
            </a:extLst>
          </p:cNvPr>
          <p:cNvSpPr txBox="1"/>
          <p:nvPr/>
        </p:nvSpPr>
        <p:spPr>
          <a:xfrm>
            <a:off x="7785600" y="2964832"/>
            <a:ext cx="1515600" cy="276965"/>
          </a:xfrm>
          <a:prstGeom prst="rect">
            <a:avLst/>
          </a:prstGeom>
          <a:noFill/>
        </p:spPr>
        <p:txBody>
          <a:bodyPr wrap="square" lIns="91410" tIns="45703" rIns="91410" bIns="45703" rtlCol="0">
            <a:spAutoFit/>
          </a:bodyPr>
          <a:lstStyle/>
          <a:p>
            <a:r>
              <a:rPr lang="en-US" sz="1200" dirty="0">
                <a:cs typeface="Roboto Light"/>
              </a:rPr>
              <a:t>1.53/2.20 =</a:t>
            </a:r>
            <a:r>
              <a:rPr lang="en-US" sz="1200" b="1" dirty="0">
                <a:solidFill>
                  <a:schemeClr val="accent1"/>
                </a:solidFill>
                <a:cs typeface="Roboto Light"/>
              </a:rPr>
              <a:t> </a:t>
            </a:r>
            <a:r>
              <a:rPr lang="en-US" sz="1200" b="1" dirty="0">
                <a:solidFill>
                  <a:schemeClr val="bg2"/>
                </a:solidFill>
                <a:cs typeface="Roboto Light"/>
              </a:rPr>
              <a:t>70%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244C4E-690F-462C-9480-205FE5C38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76" y="1795878"/>
            <a:ext cx="879824" cy="64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FB8B5F-28D3-4D80-BEF3-4C4255D6FC76}"/>
              </a:ext>
            </a:extLst>
          </p:cNvPr>
          <p:cNvSpPr txBox="1"/>
          <p:nvPr/>
        </p:nvSpPr>
        <p:spPr>
          <a:xfrm>
            <a:off x="7792200" y="3220925"/>
            <a:ext cx="1515600" cy="276965"/>
          </a:xfrm>
          <a:prstGeom prst="rect">
            <a:avLst/>
          </a:prstGeom>
          <a:noFill/>
        </p:spPr>
        <p:txBody>
          <a:bodyPr wrap="square" lIns="91410" tIns="45703" rIns="91410" bIns="45703" rtlCol="0">
            <a:spAutoFit/>
          </a:bodyPr>
          <a:lstStyle/>
          <a:p>
            <a:r>
              <a:rPr lang="en-US" sz="1200" dirty="0">
                <a:cs typeface="Roboto Light"/>
              </a:rPr>
              <a:t>2.45/3.11 =</a:t>
            </a:r>
            <a:r>
              <a:rPr lang="en-US" sz="1200" b="1" dirty="0">
                <a:solidFill>
                  <a:schemeClr val="accent1"/>
                </a:solidFill>
                <a:cs typeface="Roboto Light"/>
              </a:rPr>
              <a:t> </a:t>
            </a:r>
            <a:r>
              <a:rPr lang="en-US" sz="1200" b="1" dirty="0">
                <a:solidFill>
                  <a:schemeClr val="bg2"/>
                </a:solidFill>
                <a:cs typeface="Roboto Light"/>
              </a:rPr>
              <a:t>79%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DD04C7-F671-44B1-8288-FE751C6D1ABD}"/>
              </a:ext>
            </a:extLst>
          </p:cNvPr>
          <p:cNvSpPr txBox="1"/>
          <p:nvPr/>
        </p:nvSpPr>
        <p:spPr>
          <a:xfrm>
            <a:off x="7792200" y="3490329"/>
            <a:ext cx="1515600" cy="276965"/>
          </a:xfrm>
          <a:prstGeom prst="rect">
            <a:avLst/>
          </a:prstGeom>
          <a:noFill/>
        </p:spPr>
        <p:txBody>
          <a:bodyPr wrap="square" lIns="91410" tIns="45703" rIns="91410" bIns="45703" rtlCol="0">
            <a:spAutoFit/>
          </a:bodyPr>
          <a:lstStyle/>
          <a:p>
            <a:r>
              <a:rPr lang="en-US" sz="1200" dirty="0">
                <a:cs typeface="Roboto Light"/>
              </a:rPr>
              <a:t>3.24/4.34 =</a:t>
            </a:r>
            <a:r>
              <a:rPr lang="en-US" sz="1200" b="1" dirty="0">
                <a:solidFill>
                  <a:schemeClr val="accent1"/>
                </a:solidFill>
                <a:cs typeface="Roboto Light"/>
              </a:rPr>
              <a:t> </a:t>
            </a:r>
            <a:r>
              <a:rPr lang="en-US" sz="1200" b="1" dirty="0">
                <a:solidFill>
                  <a:schemeClr val="bg2"/>
                </a:solidFill>
                <a:cs typeface="Roboto Light"/>
              </a:rPr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val="238530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8E5E-D938-430A-BEBB-435008201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Competitor Comparison: 730 nm Red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C52A1D-3D42-4F18-8F0C-928D5E556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690542"/>
              </p:ext>
            </p:extLst>
          </p:nvPr>
        </p:nvGraphicFramePr>
        <p:xfrm>
          <a:off x="533400" y="1581150"/>
          <a:ext cx="758952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192700306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3106807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57553004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12354421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90999825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5003899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68325204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577132138"/>
                    </a:ext>
                  </a:extLst>
                </a:gridCol>
              </a:tblGrid>
              <a:tr h="217714">
                <a:tc>
                  <a:txBody>
                    <a:bodyPr/>
                    <a:lstStyle/>
                    <a:p>
                      <a:r>
                        <a:rPr lang="en-US" sz="1200" dirty="0"/>
                        <a:t>LED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Typ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Vf</a:t>
                      </a:r>
                      <a:endParaRPr lang="en-US" sz="120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Typ</a:t>
                      </a:r>
                      <a:r>
                        <a:rPr lang="en-US" sz="1100" dirty="0"/>
                        <a:t> Flux (</a:t>
                      </a:r>
                      <a:r>
                        <a:rPr lang="en-US" sz="1100" dirty="0" err="1"/>
                        <a:t>mW</a:t>
                      </a:r>
                      <a:r>
                        <a:rPr lang="en-US" sz="1100" dirty="0"/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Typ</a:t>
                      </a:r>
                      <a:r>
                        <a:rPr lang="en-US" sz="1100" dirty="0"/>
                        <a:t> PPF* (</a:t>
                      </a:r>
                      <a:r>
                        <a:rPr lang="el-GR" sz="1100" i="0" dirty="0"/>
                        <a:t>μ</a:t>
                      </a:r>
                      <a:r>
                        <a:rPr lang="en-US" sz="1100" i="0" dirty="0" err="1"/>
                        <a:t>mol</a:t>
                      </a:r>
                      <a:r>
                        <a:rPr lang="en-US" sz="1100" i="0" dirty="0"/>
                        <a:t>/s)</a:t>
                      </a:r>
                      <a:endParaRPr lang="en-US" sz="1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Typ</a:t>
                      </a:r>
                      <a:r>
                        <a:rPr lang="en-US" sz="1100" dirty="0"/>
                        <a:t> PPE (</a:t>
                      </a:r>
                      <a:r>
                        <a:rPr lang="el-GR" sz="1100" dirty="0"/>
                        <a:t>μ</a:t>
                      </a:r>
                      <a:r>
                        <a:rPr lang="en-US" sz="1100" dirty="0" err="1"/>
                        <a:t>mol</a:t>
                      </a:r>
                      <a:r>
                        <a:rPr lang="en-US" sz="1100" dirty="0"/>
                        <a:t>/J)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Min Flux (</a:t>
                      </a:r>
                      <a:r>
                        <a:rPr lang="en-US" sz="1100" dirty="0" err="1"/>
                        <a:t>mW</a:t>
                      </a:r>
                      <a:r>
                        <a:rPr lang="en-US" sz="1100" dirty="0"/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Min PPF* (</a:t>
                      </a:r>
                      <a:r>
                        <a:rPr lang="el-GR" sz="1100" i="0" dirty="0"/>
                        <a:t>μ</a:t>
                      </a:r>
                      <a:r>
                        <a:rPr lang="en-US" sz="1100" i="0" dirty="0" err="1"/>
                        <a:t>mol</a:t>
                      </a:r>
                      <a:r>
                        <a:rPr lang="en-US" sz="1100" i="0" dirty="0"/>
                        <a:t>/s)</a:t>
                      </a:r>
                      <a:endParaRPr lang="en-US" sz="1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PPE @ Min (</a:t>
                      </a:r>
                      <a:r>
                        <a:rPr lang="el-GR" sz="1100" dirty="0"/>
                        <a:t>μ</a:t>
                      </a:r>
                      <a:r>
                        <a:rPr lang="en-US" sz="1100" dirty="0" err="1"/>
                        <a:t>mol</a:t>
                      </a:r>
                      <a:r>
                        <a:rPr lang="en-US" sz="1100" dirty="0"/>
                        <a:t>/J)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557658183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XLamp XP-E2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1.85 V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&gt;325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>
                          <a:solidFill>
                            <a:schemeClr val="bg2"/>
                          </a:solidFill>
                        </a:rPr>
                        <a:t>&gt;1.95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&gt;3.01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350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>
                          <a:solidFill>
                            <a:schemeClr val="bg2"/>
                          </a:solidFill>
                        </a:rPr>
                        <a:t>2.10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3.24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16388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r>
                        <a:rPr lang="en-US" sz="1200" dirty="0"/>
                        <a:t>OSRAM OSLON SSL (1.24)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1.95 V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1.90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2.79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1.50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6430685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r>
                        <a:rPr lang="en-US" sz="1200" dirty="0" err="1"/>
                        <a:t>Lumileds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SunPlus</a:t>
                      </a:r>
                      <a:r>
                        <a:rPr lang="en-US" sz="1200" dirty="0"/>
                        <a:t>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1.83 V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260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1.56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2.44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209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1.25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1.96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280654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0" marR="0" lvl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Lumileds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SunPlus</a:t>
                      </a:r>
                      <a:r>
                        <a:rPr lang="en-US" sz="1200" dirty="0"/>
                        <a:t> 20 G2 (prelim)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1.95 V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330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1.98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3.09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209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1.25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1.96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242895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0" marR="0" lvl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Samsung LH351H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1.90 V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1.98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2.98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913406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marL="0" marR="0" lvl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SSC SZFR5A0B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1.90 V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1.90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2.86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708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81A2791-5050-4793-BDA3-958AC59C33BB}"/>
              </a:ext>
            </a:extLst>
          </p:cNvPr>
          <p:cNvSpPr txBox="1"/>
          <p:nvPr/>
        </p:nvSpPr>
        <p:spPr>
          <a:xfrm>
            <a:off x="508800" y="3867150"/>
            <a:ext cx="6629400" cy="769407"/>
          </a:xfrm>
          <a:prstGeom prst="rect">
            <a:avLst/>
          </a:prstGeom>
          <a:noFill/>
        </p:spPr>
        <p:txBody>
          <a:bodyPr wrap="square" lIns="91410" tIns="45703" rIns="91410" bIns="45703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cs typeface="Roboto Light"/>
              </a:rPr>
              <a:t>Performance values @ 350 mA, </a:t>
            </a:r>
            <a:r>
              <a:rPr lang="en-US" sz="1100" dirty="0" err="1">
                <a:cs typeface="Roboto Light"/>
              </a:rPr>
              <a:t>Tj</a:t>
            </a:r>
            <a:r>
              <a:rPr lang="en-US" sz="1100" dirty="0">
                <a:cs typeface="Roboto Light"/>
              </a:rPr>
              <a:t> = 25°C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cs typeface="Roboto Light"/>
              </a:rPr>
              <a:t>PPF range shown for 300-800 nm; values in italics were calculated using factor 0.006 </a:t>
            </a:r>
            <a:r>
              <a:rPr lang="el-GR" sz="1100" dirty="0"/>
              <a:t>μ</a:t>
            </a:r>
            <a:r>
              <a:rPr lang="en-US" sz="1100" dirty="0" err="1"/>
              <a:t>mol</a:t>
            </a:r>
            <a:r>
              <a:rPr lang="en-US" sz="1100" dirty="0"/>
              <a:t>/s / </a:t>
            </a:r>
            <a:r>
              <a:rPr lang="en-US" sz="1100" dirty="0" err="1"/>
              <a:t>mW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For reference, PPF</a:t>
            </a:r>
            <a:r>
              <a:rPr lang="en-US" sz="1100" baseline="-25000" dirty="0"/>
              <a:t>FR</a:t>
            </a:r>
            <a:r>
              <a:rPr lang="en-US" sz="1100" dirty="0"/>
              <a:t> (700-800 nm) values can be calculated with factor </a:t>
            </a:r>
            <a:r>
              <a:rPr lang="en-US" sz="1100" dirty="0">
                <a:cs typeface="Roboto Light"/>
              </a:rPr>
              <a:t>0.0056 </a:t>
            </a:r>
            <a:r>
              <a:rPr lang="el-GR" sz="1100" dirty="0"/>
              <a:t>μ</a:t>
            </a:r>
            <a:r>
              <a:rPr lang="en-US" sz="1100" dirty="0" err="1"/>
              <a:t>mol</a:t>
            </a:r>
            <a:r>
              <a:rPr lang="en-US" sz="1100" dirty="0"/>
              <a:t>/s / </a:t>
            </a:r>
            <a:r>
              <a:rPr lang="en-US" sz="1100" dirty="0" err="1"/>
              <a:t>mW</a:t>
            </a:r>
            <a:endParaRPr lang="en-US" sz="1100" baseline="-25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cs typeface="Roboto Light"/>
              </a:rPr>
              <a:t>PPE @ Min = PPE calculated with min PPF &amp; typical </a:t>
            </a:r>
            <a:r>
              <a:rPr lang="en-US" sz="1100" dirty="0" err="1">
                <a:cs typeface="Roboto Light"/>
              </a:rPr>
              <a:t>Vf</a:t>
            </a:r>
            <a:r>
              <a:rPr lang="en-US" sz="1100" dirty="0">
                <a:cs typeface="Roboto Light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2D5AFB-27A8-4753-925F-041D7B659C3C}"/>
              </a:ext>
            </a:extLst>
          </p:cNvPr>
          <p:cNvSpPr/>
          <p:nvPr/>
        </p:nvSpPr>
        <p:spPr>
          <a:xfrm>
            <a:off x="0" y="115849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2"/>
                </a:solidFill>
              </a:rPr>
              <a:t>Cree delivers industry’s highest min PPE, up to 68% higher than others</a:t>
            </a:r>
          </a:p>
        </p:txBody>
      </p:sp>
    </p:spTree>
    <p:extLst>
      <p:ext uri="{BB962C8B-B14F-4D97-AF65-F5344CB8AC3E}">
        <p14:creationId xmlns:p14="http://schemas.microsoft.com/office/powerpoint/2010/main" val="169771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12D23-339C-49B5-9CD8-897875062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XLamp XP-E2 Color: Available Order Codes</a:t>
            </a:r>
            <a:endParaRPr lang="en-US" dirty="0"/>
          </a:p>
        </p:txBody>
      </p:sp>
      <p:pic>
        <p:nvPicPr>
          <p:cNvPr id="3" name="Picture 2" descr="XP-E2redorange_angle-no_background.png">
            <a:extLst>
              <a:ext uri="{FF2B5EF4-FFF2-40B4-BE49-F238E27FC236}">
                <a16:creationId xmlns:a16="http://schemas.microsoft.com/office/drawing/2014/main" id="{E44B79FD-A742-499F-957D-E4BAFF3DC1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270" y="133350"/>
            <a:ext cx="735130" cy="54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XP-E2green_angle-no_background.png">
            <a:extLst>
              <a:ext uri="{FF2B5EF4-FFF2-40B4-BE49-F238E27FC236}">
                <a16:creationId xmlns:a16="http://schemas.microsoft.com/office/drawing/2014/main" id="{F20FA489-85A3-4A9D-BFC2-42913F3E1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133350"/>
            <a:ext cx="753585" cy="54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7BBF11-BF35-4E42-ABD3-A48BC10E4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56536"/>
              </p:ext>
            </p:extLst>
          </p:nvPr>
        </p:nvGraphicFramePr>
        <p:xfrm>
          <a:off x="152400" y="1352550"/>
          <a:ext cx="8750808" cy="2053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510050870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3256414047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2036514260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1432316439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352485833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3746378453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1359946765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1438691502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1379442549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3091170443"/>
                    </a:ext>
                  </a:extLst>
                </a:gridCol>
              </a:tblGrid>
              <a:tr h="3775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Color</a:t>
                      </a:r>
                    </a:p>
                  </a:txBody>
                  <a:tcPr anchor="b">
                    <a:solidFill>
                      <a:srgbClr val="0810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Royal Blue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Blue</a:t>
                      </a:r>
                    </a:p>
                  </a:txBody>
                  <a:tcPr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Green</a:t>
                      </a:r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Amber</a:t>
                      </a:r>
                    </a:p>
                  </a:txBody>
                  <a:tcPr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PC Amber</a:t>
                      </a:r>
                    </a:p>
                  </a:txBody>
                  <a:tcPr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Red-Orange</a:t>
                      </a:r>
                    </a:p>
                  </a:txBody>
                  <a:tcPr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Red</a:t>
                      </a:r>
                    </a:p>
                  </a:txBody>
                  <a:tcPr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Photo Red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Far Red</a:t>
                      </a:r>
                    </a:p>
                  </a:txBody>
                  <a:tcPr anchor="b">
                    <a:solidFill>
                      <a:srgbClr val="8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846937"/>
                  </a:ext>
                </a:extLst>
              </a:tr>
              <a:tr h="27018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DWL (nm)</a:t>
                      </a:r>
                    </a:p>
                  </a:txBody>
                  <a:tcPr anchor="ctr">
                    <a:solidFill>
                      <a:srgbClr val="0810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450-465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465-485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520-535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585-595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610-620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620-630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650-670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720-740</a:t>
                      </a:r>
                    </a:p>
                  </a:txBody>
                  <a:tcPr anchor="ctr">
                    <a:solidFill>
                      <a:srgbClr val="8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09950"/>
                  </a:ext>
                </a:extLst>
              </a:tr>
              <a:tr h="27018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Flux Unit</a:t>
                      </a:r>
                    </a:p>
                  </a:txBody>
                  <a:tcPr anchor="ctr">
                    <a:solidFill>
                      <a:srgbClr val="0810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+mn-lt"/>
                        </a:rPr>
                        <a:t>mW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+mn-lt"/>
                        </a:rPr>
                        <a:t>lm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mW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mW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558488"/>
                  </a:ext>
                </a:extLst>
              </a:tr>
              <a:tr h="9261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Available Min Flux Bins</a:t>
                      </a:r>
                    </a:p>
                  </a:txBody>
                  <a:tcPr anchor="ctr">
                    <a:solidFill>
                      <a:srgbClr val="0810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650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625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600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</a:rPr>
                        <a:t>45.7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</a:rPr>
                        <a:t>39.8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</a:rPr>
                        <a:t>35.2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130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122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114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9900"/>
                          </a:solidFill>
                        </a:rPr>
                        <a:t>87.4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9900"/>
                          </a:solidFill>
                        </a:rPr>
                        <a:t>80.6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9900"/>
                          </a:solidFill>
                        </a:rPr>
                        <a:t>73.9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9900"/>
                          </a:solidFill>
                        </a:rPr>
                        <a:t>107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9900"/>
                          </a:solidFill>
                        </a:rPr>
                        <a:t>100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9900"/>
                          </a:solidFill>
                        </a:rPr>
                        <a:t>93.9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6600"/>
                          </a:solidFill>
                        </a:rPr>
                        <a:t>107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6600"/>
                          </a:solidFill>
                        </a:rPr>
                        <a:t>100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6600"/>
                          </a:solidFill>
                        </a:rPr>
                        <a:t>93.9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80.6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73.9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67.2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450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425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820000"/>
                          </a:solidFill>
                        </a:rPr>
                        <a:t>350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820000"/>
                          </a:solidFill>
                        </a:rPr>
                        <a:t>325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820000"/>
                          </a:solidFill>
                        </a:rPr>
                        <a:t>300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2583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F6271C-66E4-4C7C-9A92-B41E6FCAE612}"/>
              </a:ext>
            </a:extLst>
          </p:cNvPr>
          <p:cNvSpPr txBox="1"/>
          <p:nvPr/>
        </p:nvSpPr>
        <p:spPr>
          <a:xfrm>
            <a:off x="1295400" y="3378416"/>
            <a:ext cx="2590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-231775">
              <a:buSzPct val="110000"/>
              <a:defRPr/>
            </a:pPr>
            <a:r>
              <a:rPr lang="en-US" sz="1200" i="0" dirty="0">
                <a:latin typeface="+mn-lt"/>
              </a:rPr>
              <a:t>Minimum flux @ 350 mA, 25°C</a:t>
            </a:r>
          </a:p>
        </p:txBody>
      </p:sp>
    </p:spTree>
    <p:extLst>
      <p:ext uri="{BB962C8B-B14F-4D97-AF65-F5344CB8AC3E}">
        <p14:creationId xmlns:p14="http://schemas.microsoft.com/office/powerpoint/2010/main" val="431288312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-template-16x9-internal (9)">
  <a:themeElements>
    <a:clrScheme name="Custom 9">
      <a:dk1>
        <a:srgbClr val="343433"/>
      </a:dk1>
      <a:lt1>
        <a:srgbClr val="FEFFFF"/>
      </a:lt1>
      <a:dk2>
        <a:srgbClr val="330070"/>
      </a:dk2>
      <a:lt2>
        <a:srgbClr val="005495"/>
      </a:lt2>
      <a:accent1>
        <a:srgbClr val="A7A7AA"/>
      </a:accent1>
      <a:accent2>
        <a:srgbClr val="5580C3"/>
      </a:accent2>
      <a:accent3>
        <a:srgbClr val="7B53C7"/>
      </a:accent3>
      <a:accent4>
        <a:srgbClr val="C3D600"/>
      </a:accent4>
      <a:accent5>
        <a:srgbClr val="E1513C"/>
      </a:accent5>
      <a:accent6>
        <a:srgbClr val="F6BD00"/>
      </a:accent6>
      <a:hlink>
        <a:srgbClr val="330071"/>
      </a:hlink>
      <a:folHlink>
        <a:srgbClr val="0055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  <a:miter lim="800000"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91410" tIns="45703" rIns="91410" bIns="45703" rtlCol="0">
        <a:spAutoFit/>
      </a:bodyPr>
      <a:lstStyle>
        <a:defPPr>
          <a:defRPr sz="1400" dirty="0" err="1" smtClean="0">
            <a:cs typeface="Roboto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ual Brand_16X9_NONCONFIDENTIAL Template_2019.potx [Read-Only]" id="{09881D51-AF26-45CE-83DB-75098A25442D}" vid="{8F6F9D4F-82A3-4CA5-9564-51A98DA3F6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E4B5FCE6AF85468734DF661CEBB578" ma:contentTypeVersion="1" ma:contentTypeDescription="Create a new document." ma:contentTypeScope="" ma:versionID="12c9311e00e9d28a287b023619fa3d0b">
  <xsd:schema xmlns:xsd="http://www.w3.org/2001/XMLSchema" xmlns:p="http://schemas.microsoft.com/office/2006/metadata/properties" xmlns:ns2="373a0383-cb32-4841-b4dd-3e526f9c58ed" targetNamespace="http://schemas.microsoft.com/office/2006/metadata/properties" ma:root="true" ma:fieldsID="702ac01140c7bbb4b72c85f185dfee45" ns2:_="">
    <xsd:import namespace="373a0383-cb32-4841-b4dd-3e526f9c58ed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73a0383-cb32-4841-b4dd-3e526f9c58ed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escription0 xmlns="373a0383-cb32-4841-b4dd-3e526f9c58ed" xsi:nil="true"/>
  </documentManagement>
</p:properties>
</file>

<file path=customXml/itemProps1.xml><?xml version="1.0" encoding="utf-8"?>
<ds:datastoreItem xmlns:ds="http://schemas.openxmlformats.org/officeDocument/2006/customXml" ds:itemID="{5AB16E41-2801-4AAD-B96F-F3F469FCB4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3a0383-cb32-4841-b4dd-3e526f9c58e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B292D3F-3AE6-468A-963B-D0A57A3D64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E8F1CB-C0C4-48FB-8DC1-29906C96D73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73a0383-cb32-4841-b4dd-3e526f9c58ed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Dual Brand_16X9_NONCONFIDENTIAL Template_2019</Template>
  <TotalTime>31</TotalTime>
  <Words>1145</Words>
  <Application>Microsoft Office PowerPoint</Application>
  <PresentationFormat>On-screen Show (16:9)</PresentationFormat>
  <Paragraphs>375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Roboto Light</vt:lpstr>
      <vt:lpstr>corporate-template-16x9-internal (9)</vt:lpstr>
      <vt:lpstr>PowerPoint Presentation</vt:lpstr>
      <vt:lpstr>XLamp XP-E2 Photo Red &amp; Far Red LEDs</vt:lpstr>
      <vt:lpstr>XLamp XP-E2: Breakthrough Performance vs Previous Generation</vt:lpstr>
      <vt:lpstr>Reference Design: Vertical Farming (W+R) Full Spectrum Linear</vt:lpstr>
      <vt:lpstr>Reference Design: Greenhouse (W+R) Building Block</vt:lpstr>
      <vt:lpstr>Competitor Comparison: 660 nm Red</vt:lpstr>
      <vt:lpstr>XLamp XP-E2 Photo Red Delivers Leading PPE</vt:lpstr>
      <vt:lpstr>Competitor Comparison: 730 nm Red</vt:lpstr>
      <vt:lpstr>XLamp XP-E2 Color: Available Order Codes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Scheidt</dc:creator>
  <cp:lastModifiedBy>Paul Scheidt</cp:lastModifiedBy>
  <cp:revision>3</cp:revision>
  <cp:lastPrinted>2018-07-30T20:23:25Z</cp:lastPrinted>
  <dcterms:created xsi:type="dcterms:W3CDTF">2019-01-14T18:19:22Z</dcterms:created>
  <dcterms:modified xsi:type="dcterms:W3CDTF">2019-01-14T18:50:38Z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0x010100E9E4B5FCE6AF85468734DF661CEBB578</vt:lpwstr>
  </property>
</Properties>
</file>