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566" r:id="rId2"/>
  </p:sldIdLst>
  <p:sldSz cx="24387175" cy="13716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9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 showGuides="1">
      <p:cViewPr varScale="1">
        <p:scale>
          <a:sx n="38" d="100"/>
          <a:sy n="38" d="100"/>
        </p:scale>
        <p:origin x="786" y="84"/>
      </p:cViewPr>
      <p:guideLst>
        <p:guide orient="horz" pos="4320"/>
        <p:guide pos="76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500C6D6-CA4F-42FB-83D6-303916DE2B7D}" type="datetimeFigureOut">
              <a:rPr lang="en-US" smtClean="0"/>
              <a:t>9/8/2022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6ED27E9-9668-4E27-9DB3-DE159D526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8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2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9FB92832-0CC2-4F23-8F90-76F7A7F23B90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BAB5B2E-23E0-4086-A4D4-AFD0BB3ED1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7249" y="236850"/>
            <a:ext cx="3222558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60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728113AE-F8D6-454E-B0B1-BA2042423D42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57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64930374-BD84-4BD5-9AAA-903521B22F2F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096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39EBE027-EC56-4CB6-991D-6B4E68F94A5E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93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307E7208-1A84-4977-ADAB-CB3403C46F89}" type="datetime1">
              <a:rPr lang="en-US" smtClean="0"/>
              <a:t>9/8/2022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69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512BBDD5-27BF-43B3-9FE2-376660A22F9B}" type="datetime1">
              <a:rPr lang="en-US" smtClean="0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19BCF532-686C-45F0-9028-F49BD0A6BDD2}" type="datetime1">
              <a:rPr lang="en-US" smtClean="0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94C7FEC8-936B-46F1-9D1F-7A9F49BEBCE6}" type="datetime1">
              <a:rPr lang="en-US" smtClean="0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778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/>
          <a:lstStyle/>
          <a:p>
            <a:fld id="{B7EC4200-3A2E-4EB2-BA87-C1844C4C370F}" type="datetime1">
              <a:rPr lang="en-US" smtClean="0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866969" y="12607224"/>
            <a:ext cx="8230672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3235438" y="12645324"/>
            <a:ext cx="713731" cy="730250"/>
          </a:xfrm>
          <a:prstGeom prst="rect">
            <a:avLst/>
          </a:prstGeom>
        </p:spPr>
        <p:txBody>
          <a:bodyPr/>
          <a:lstStyle/>
          <a:p>
            <a:fld id="{30CDB16F-A9B9-4DF6-AE0C-81D059FF2E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17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17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09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151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Box 244">
            <a:extLst>
              <a:ext uri="{FF2B5EF4-FFF2-40B4-BE49-F238E27FC236}">
                <a16:creationId xmlns:a16="http://schemas.microsoft.com/office/drawing/2014/main" id="{68C152A1-ABE1-4F53-A879-EE52A8BE43F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9899" y="13039721"/>
            <a:ext cx="168830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defRPr/>
            </a:pPr>
            <a:r>
              <a:rPr lang="en-US" sz="2000" b="1" dirty="0">
                <a:solidFill>
                  <a:srgbClr val="9F9F9F"/>
                </a:solidFill>
              </a:rPr>
              <a:t>µ</a:t>
            </a:r>
            <a:r>
              <a:rPr lang="en-US" altLang="de-DE" sz="2000" b="1" noProof="0" dirty="0">
                <a:solidFill>
                  <a:srgbClr val="9F9F9F"/>
                </a:solidFill>
              </a:rPr>
              <a:t>POL Product Selection Guide</a:t>
            </a:r>
          </a:p>
        </p:txBody>
      </p:sp>
      <p:sp>
        <p:nvSpPr>
          <p:cNvPr id="11" name="Line 266">
            <a:extLst>
              <a:ext uri="{FF2B5EF4-FFF2-40B4-BE49-F238E27FC236}">
                <a16:creationId xmlns:a16="http://schemas.microsoft.com/office/drawing/2014/main" id="{AD18C480-3DDE-4217-BDB8-4487C2FBE1E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02273" y="12887904"/>
            <a:ext cx="22843269" cy="0"/>
          </a:xfrm>
          <a:prstGeom prst="line">
            <a:avLst/>
          </a:prstGeom>
          <a:noFill/>
          <a:ln w="12700">
            <a:solidFill>
              <a:srgbClr val="0046A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  <p:sp>
        <p:nvSpPr>
          <p:cNvPr id="12" name="Text Box 304">
            <a:extLst>
              <a:ext uri="{FF2B5EF4-FFF2-40B4-BE49-F238E27FC236}">
                <a16:creationId xmlns:a16="http://schemas.microsoft.com/office/drawing/2014/main" id="{93A93994-164B-4169-81EE-CA1A70F2054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692940" y="12947847"/>
            <a:ext cx="5944915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100000"/>
              </a:lnSpc>
              <a:defRPr/>
            </a:pPr>
            <a:r>
              <a:rPr lang="en-US" altLang="de-DE" sz="2000" b="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© </a:t>
            </a:r>
            <a:r>
              <a:rPr lang="en-US" altLang="de-DE" sz="2000" b="1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TDK Corporation of America 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+mn-cs"/>
              </a:rPr>
              <a:t> 2022</a:t>
            </a:r>
            <a:endParaRPr lang="en-US" altLang="de-DE" sz="2000" baseline="0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 eaLnBrk="1" hangingPunct="1">
              <a:lnSpc>
                <a:spcPct val="100000"/>
              </a:lnSpc>
              <a:defRPr/>
            </a:pP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rPr>
              <a:t>08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/22 </a:t>
            </a:r>
            <a:r>
              <a:rPr lang="en-US" altLang="de-DE" sz="20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altLang="de-DE" sz="2000" kern="1200" baseline="0" noProof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  <a:sym typeface="Symbol" pitchFamily="18" charset="2"/>
              </a:rPr>
              <a:t> </a:t>
            </a:r>
            <a:fld id="{CC0C4A1D-6455-4829-8626-A0F8587C9CE2}" type="slidenum">
              <a:rPr lang="en-US" altLang="de-DE" sz="2000" baseline="0" noProof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 eaLnBrk="1" hangingPunct="1">
                <a:lnSpc>
                  <a:spcPct val="100000"/>
                </a:lnSpc>
                <a:defRPr/>
              </a:pPr>
              <a:t>‹#›</a:t>
            </a:fld>
            <a:endParaRPr lang="en-US" altLang="de-DE" sz="2000" baseline="0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3" name="Bild 17" descr="TDK_Attracting_Tomorrow_klein_with_clear_zone_RGB.png">
            <a:extLst>
              <a:ext uri="{FF2B5EF4-FFF2-40B4-BE49-F238E27FC236}">
                <a16:creationId xmlns:a16="http://schemas.microsoft.com/office/drawing/2014/main" id="{8104CD16-D7FC-422C-93CD-FE5E09F00B0D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85524" y="460378"/>
            <a:ext cx="6338113" cy="625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3" r:id="rId8"/>
    <p:sldLayoutId id="2147483672" r:id="rId9"/>
    <p:sldLayoutId id="2147483668" r:id="rId10"/>
    <p:sldLayoutId id="2147483669" r:id="rId11"/>
    <p:sldLayoutId id="2147483670" r:id="rId12"/>
    <p:sldLayoutId id="2147483671" r:id="rId13"/>
  </p:sldLayoutIdLst>
  <p:hf hd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09AD496-1C9D-40C9-B898-9EEEC330E2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20734"/>
              </p:ext>
            </p:extLst>
          </p:nvPr>
        </p:nvGraphicFramePr>
        <p:xfrm>
          <a:off x="1300796" y="2180231"/>
          <a:ext cx="21978300" cy="10316883"/>
        </p:xfrm>
        <a:graphic>
          <a:graphicData uri="http://schemas.openxmlformats.org/drawingml/2006/table">
            <a:tbl>
              <a:tblPr/>
              <a:tblGrid>
                <a:gridCol w="2197830">
                  <a:extLst>
                    <a:ext uri="{9D8B030D-6E8A-4147-A177-3AD203B41FA5}">
                      <a16:colId xmlns:a16="http://schemas.microsoft.com/office/drawing/2014/main" val="4250892530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3594956158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1983436092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763625771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2139413128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3248831140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1019340607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236305836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883343314"/>
                    </a:ext>
                  </a:extLst>
                </a:gridCol>
                <a:gridCol w="2197830">
                  <a:extLst>
                    <a:ext uri="{9D8B030D-6E8A-4147-A177-3AD203B41FA5}">
                      <a16:colId xmlns:a16="http://schemas.microsoft.com/office/drawing/2014/main" val="2917114574"/>
                    </a:ext>
                  </a:extLst>
                </a:gridCol>
              </a:tblGrid>
              <a:tr h="459651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SERIES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FS1703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FS1403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FS1404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FS1406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FS1412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FS1412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935485"/>
                  </a:ext>
                </a:extLst>
              </a:tr>
              <a:tr h="155448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Illustrations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6277950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Package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LGA / 17PIN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LGA / 22PIN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04865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Dimensions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3.3mm × 3.3mm × 1.5mm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4.9mm × 5.8mm × 1.6mm</a:t>
                      </a:r>
                      <a:endParaRPr lang="en-US" sz="3200" b="0" i="0" u="none" strike="noStrike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13790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Output Current (I</a:t>
                      </a:r>
                      <a:r>
                        <a:rPr lang="en-US" sz="2000" b="1" i="0" u="none" strike="noStrike" baseline="-250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out</a:t>
                      </a: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4A</a:t>
                      </a: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12A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508392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Input Voltage (V</a:t>
                      </a:r>
                      <a:r>
                        <a:rPr lang="en-US" sz="2000" b="1" i="0" u="none" strike="noStrike" baseline="-250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in</a:t>
                      </a: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5V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8V to 16V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4.5V to 16V</a:t>
                      </a:r>
                      <a:endParaRPr lang="en-US" sz="32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6V to 16V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4.5V to 16V (check operating condition vs. Vout)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367366"/>
                  </a:ext>
                </a:extLst>
              </a:tr>
              <a:tr h="338328">
                <a:tc rowSpan="14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Output Voltage </a:t>
                      </a:r>
                    </a:p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V</a:t>
                      </a:r>
                      <a:r>
                        <a:rPr lang="en-US" sz="2000" b="1" i="0" u="none" strike="noStrike" baseline="-25000" dirty="0" err="1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out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5.00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FS1403-5000-*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19669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3.30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FS1703-3300-*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FS1403-3300-*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FS1404-3300-*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0394722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2.64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FS1406-2640-*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534272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2.50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FS1404-2500-*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FS1406-2500-*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841676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1.80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FS1406-1800-*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FS1406-0600-*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FS1412-0600-*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10"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FS1412-0600-*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2759603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1.20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FS1406-1200-*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25881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1.10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FS1406-1100-*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22781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1.05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FS1406-1050-*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2537307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1.00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FS1406-1000-*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093607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0.90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FS1406-0900-*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87307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0.80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FS1406-0800-*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63342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0.75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FS1406-0750-*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66740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0.70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FS1406-0700-*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6660845"/>
                  </a:ext>
                </a:extLst>
              </a:tr>
              <a:tr h="338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0.60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304676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Evaluation Board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EV1703-3300-AEV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EV1403-5000-A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EV1404-3300-A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EV1406-1800-A / EV1406-0600-A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EV1412-0600-A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EV1412-0600-A</a:t>
                      </a:r>
                      <a:endParaRPr lang="en-US" sz="32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36285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Operating Temperature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-40ºC to 125ºC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272942"/>
                  </a:ext>
                </a:extLst>
              </a:tr>
              <a:tr h="274320">
                <a:tc rowSpan="3"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Mode of Control</a:t>
                      </a:r>
                      <a:endParaRPr lang="en-US" sz="3200" b="0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ANALOG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0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28229"/>
                  </a:ext>
                </a:extLst>
              </a:tr>
              <a:tr h="2743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0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6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0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/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825" marR="12825" marT="12825" marB="0" anchor="ctr"/>
                </a:tc>
                <a:tc hMerge="1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I2C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61560" marB="6156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572565"/>
                  </a:ext>
                </a:extLst>
              </a:tr>
              <a:tr h="27432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0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PMBus</a:t>
                      </a:r>
                      <a:endParaRPr lang="en-US" sz="2800" b="0" i="0" u="none" strike="noStrike" dirty="0">
                        <a:effectLst/>
                        <a:latin typeface="+mn-lt"/>
                      </a:endParaRPr>
                    </a:p>
                  </a:txBody>
                  <a:tcPr marL="123121" marR="123121" marT="0" marB="0" anchor="ctr">
                    <a:lnL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057085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4B86E697-B8F1-4DC8-95D7-A890AAF6AAA1}"/>
              </a:ext>
            </a:extLst>
          </p:cNvPr>
          <p:cNvSpPr/>
          <p:nvPr/>
        </p:nvSpPr>
        <p:spPr>
          <a:xfrm>
            <a:off x="8034293" y="794132"/>
            <a:ext cx="82983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µPOL Selection Guide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B4AD0AD-CBEC-4F7D-81F5-75DFA81C0C32}"/>
              </a:ext>
            </a:extLst>
          </p:cNvPr>
          <p:cNvGrpSpPr/>
          <p:nvPr/>
        </p:nvGrpSpPr>
        <p:grpSpPr>
          <a:xfrm>
            <a:off x="6254436" y="2746906"/>
            <a:ext cx="3177744" cy="1341690"/>
            <a:chOff x="4856549" y="2374694"/>
            <a:chExt cx="3177744" cy="134169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5F491AA-D10E-4DC4-AB07-C3F14B374F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00" t="18942" r="27247" b="22367"/>
            <a:stretch/>
          </p:blipFill>
          <p:spPr>
            <a:xfrm>
              <a:off x="4856549" y="2374694"/>
              <a:ext cx="1623701" cy="134169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2EC8B7E-B5D6-4F72-91A1-0BC1679C47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06" t="27117" r="27639" b="20173"/>
            <a:stretch/>
          </p:blipFill>
          <p:spPr>
            <a:xfrm>
              <a:off x="6444775" y="2443060"/>
              <a:ext cx="1589518" cy="1204958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5F6DB10-DA5A-434F-A29E-0C38329F4FA1}"/>
              </a:ext>
            </a:extLst>
          </p:cNvPr>
          <p:cNvGrpSpPr/>
          <p:nvPr/>
        </p:nvGrpSpPr>
        <p:grpSpPr>
          <a:xfrm>
            <a:off x="10701074" y="2752887"/>
            <a:ext cx="3177744" cy="1341690"/>
            <a:chOff x="4856549" y="2374694"/>
            <a:chExt cx="3177744" cy="134169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9FD8807-2D06-4E40-904F-381C975CB87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00" t="18942" r="27247" b="22367"/>
            <a:stretch/>
          </p:blipFill>
          <p:spPr>
            <a:xfrm>
              <a:off x="4856549" y="2374694"/>
              <a:ext cx="1623701" cy="134169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3F1BF3A-08C8-41B9-AB92-8407586C87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06" t="27117" r="27639" b="20173"/>
            <a:stretch/>
          </p:blipFill>
          <p:spPr>
            <a:xfrm>
              <a:off x="6444775" y="2443060"/>
              <a:ext cx="1589518" cy="1204958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0220002-AE64-41CC-B82E-FE422ECEE4B9}"/>
              </a:ext>
            </a:extLst>
          </p:cNvPr>
          <p:cNvGrpSpPr/>
          <p:nvPr/>
        </p:nvGrpSpPr>
        <p:grpSpPr>
          <a:xfrm>
            <a:off x="15372422" y="2752887"/>
            <a:ext cx="3177744" cy="1341690"/>
            <a:chOff x="4856549" y="2374694"/>
            <a:chExt cx="3177744" cy="134169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755142F-BB75-4329-A57E-2C6292C500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400" t="18942" r="27247" b="22367"/>
            <a:stretch/>
          </p:blipFill>
          <p:spPr>
            <a:xfrm>
              <a:off x="4856549" y="2374694"/>
              <a:ext cx="1623701" cy="134169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C19BB54-C566-4CC1-9BB1-4645D653D14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06" t="27117" r="27639" b="20173"/>
            <a:stretch/>
          </p:blipFill>
          <p:spPr>
            <a:xfrm>
              <a:off x="6444775" y="2443060"/>
              <a:ext cx="1589518" cy="1204958"/>
            </a:xfrm>
            <a:prstGeom prst="rect">
              <a:avLst/>
            </a:prstGeom>
          </p:spPr>
        </p:pic>
      </p:grpSp>
      <p:pic>
        <p:nvPicPr>
          <p:cNvPr id="15" name="Picture 14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50B3E6EE-44BA-45F7-BDA4-B77D34E9E7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0126" y="2631537"/>
            <a:ext cx="2194560" cy="146304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5F8FC5A-83D9-4899-92B9-EB711D2648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7747" y="2631537"/>
            <a:ext cx="2194560" cy="14630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65C8670-97EC-4BDA-A020-4CDCE74E4D45}"/>
              </a:ext>
            </a:extLst>
          </p:cNvPr>
          <p:cNvSpPr txBox="1"/>
          <p:nvPr/>
        </p:nvSpPr>
        <p:spPr>
          <a:xfrm>
            <a:off x="21118921" y="1390960"/>
            <a:ext cx="25961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(*) </a:t>
            </a:r>
            <a:r>
              <a:rPr lang="en-US" sz="1400" dirty="0"/>
              <a:t>MOQ reels</a:t>
            </a:r>
          </a:p>
          <a:p>
            <a:r>
              <a:rPr lang="en-US" sz="1400" dirty="0"/>
              <a:t>  “-AS” small reel 250units</a:t>
            </a:r>
          </a:p>
          <a:p>
            <a:r>
              <a:rPr lang="en-US" sz="1400" dirty="0"/>
              <a:t>  “-AL” large reel 3.9k/4k units</a:t>
            </a:r>
          </a:p>
        </p:txBody>
      </p:sp>
    </p:spTree>
    <p:extLst>
      <p:ext uri="{BB962C8B-B14F-4D97-AF65-F5344CB8AC3E}">
        <p14:creationId xmlns:p14="http://schemas.microsoft.com/office/powerpoint/2010/main" val="278537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9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TDK Neuvo">
      <a:dk1>
        <a:srgbClr val="3F3F3F"/>
      </a:dk1>
      <a:lt1>
        <a:srgbClr val="FFFFFF"/>
      </a:lt1>
      <a:dk2>
        <a:srgbClr val="9AAFCB"/>
      </a:dk2>
      <a:lt2>
        <a:srgbClr val="0046AD"/>
      </a:lt2>
      <a:accent1>
        <a:srgbClr val="E87800"/>
      </a:accent1>
      <a:accent2>
        <a:srgbClr val="F4D35C"/>
      </a:accent2>
      <a:accent3>
        <a:srgbClr val="A21636"/>
      </a:accent3>
      <a:accent4>
        <a:srgbClr val="A8DDE3"/>
      </a:accent4>
      <a:accent5>
        <a:srgbClr val="4BACC6"/>
      </a:accent5>
      <a:accent6>
        <a:srgbClr val="03505C"/>
      </a:accent6>
      <a:hlink>
        <a:srgbClr val="334069"/>
      </a:hlink>
      <a:folHlink>
        <a:srgbClr val="682A6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Custom</PresentationFormat>
  <Paragraphs>150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JimE Trinh</dc:creator>
  <cp:lastModifiedBy>Lisa A. Nelson</cp:lastModifiedBy>
  <cp:revision>126</cp:revision>
  <cp:lastPrinted>2022-08-02T15:17:36Z</cp:lastPrinted>
  <dcterms:created xsi:type="dcterms:W3CDTF">2022-05-21T00:24:29Z</dcterms:created>
  <dcterms:modified xsi:type="dcterms:W3CDTF">2022-09-08T17:56:25Z</dcterms:modified>
</cp:coreProperties>
</file>